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6" r:id="rId5"/>
  </p:sldMasterIdLst>
  <p:notesMasterIdLst>
    <p:notesMasterId r:id="rId19"/>
  </p:notesMasterIdLst>
  <p:handoutMasterIdLst>
    <p:handoutMasterId r:id="rId20"/>
  </p:handoutMasterIdLst>
  <p:sldIdLst>
    <p:sldId id="318" r:id="rId6"/>
    <p:sldId id="258" r:id="rId7"/>
    <p:sldId id="320" r:id="rId8"/>
    <p:sldId id="371" r:id="rId9"/>
    <p:sldId id="366" r:id="rId10"/>
    <p:sldId id="367" r:id="rId11"/>
    <p:sldId id="372" r:id="rId12"/>
    <p:sldId id="319" r:id="rId13"/>
    <p:sldId id="373" r:id="rId14"/>
    <p:sldId id="369" r:id="rId15"/>
    <p:sldId id="370" r:id="rId16"/>
    <p:sldId id="341" r:id="rId17"/>
    <p:sldId id="331" r:id="rId18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24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orient="horz" pos="960">
          <p15:clr>
            <a:srgbClr val="A4A3A4"/>
          </p15:clr>
        </p15:guide>
        <p15:guide id="6" orient="horz" pos="1296">
          <p15:clr>
            <a:srgbClr val="A4A3A4"/>
          </p15:clr>
        </p15:guide>
        <p15:guide id="7" pos="2352">
          <p15:clr>
            <a:srgbClr val="A4A3A4"/>
          </p15:clr>
        </p15:guide>
        <p15:guide id="8" pos="480">
          <p15:clr>
            <a:srgbClr val="A4A3A4"/>
          </p15:clr>
        </p15:guide>
        <p15:guide id="9" pos="5808">
          <p15:clr>
            <a:srgbClr val="A4A3A4"/>
          </p15:clr>
        </p15:guide>
        <p15:guide id="10" pos="2016">
          <p15:clr>
            <a:srgbClr val="A4A3A4"/>
          </p15:clr>
        </p15:guide>
        <p15:guide id="11" pos="3888">
          <p15:clr>
            <a:srgbClr val="A4A3A4"/>
          </p15:clr>
        </p15:guide>
        <p15:guide id="12" pos="4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776"/>
    <a:srgbClr val="69BE28"/>
    <a:srgbClr val="94B2B5"/>
    <a:srgbClr val="E11776"/>
    <a:srgbClr val="CC0099"/>
    <a:srgbClr val="CCECFF"/>
    <a:srgbClr val="CCCCFF"/>
    <a:srgbClr val="6699FF"/>
    <a:srgbClr val="747477"/>
    <a:srgbClr val="3B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C03B5-9862-554E-AEE2-18B8A93328BF}" v="34" dt="2023-04-26T08:01:27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5033" autoAdjust="0"/>
  </p:normalViewPr>
  <p:slideViewPr>
    <p:cSldViewPr>
      <p:cViewPr varScale="1">
        <p:scale>
          <a:sx n="100" d="100"/>
          <a:sy n="100" d="100"/>
        </p:scale>
        <p:origin x="1800" y="168"/>
      </p:cViewPr>
      <p:guideLst>
        <p:guide orient="horz" pos="2160"/>
        <p:guide orient="horz" pos="480"/>
        <p:guide orient="horz" pos="240"/>
        <p:guide orient="horz" pos="3840"/>
        <p:guide orient="horz" pos="960"/>
        <p:guide orient="horz" pos="1296"/>
        <p:guide pos="2352"/>
        <p:guide pos="480"/>
        <p:guide pos="5808"/>
        <p:guide pos="2016"/>
        <p:guide pos="3888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4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Óscar Navarro" userId="105eb041-ae63-4584-9d46-b9884055a803" providerId="ADAL" clId="{95AC03B5-9862-554E-AEE2-18B8A93328BF}"/>
    <pc:docChg chg="undo custSel addSld modSld sldOrd">
      <pc:chgData name="Óscar Navarro" userId="105eb041-ae63-4584-9d46-b9884055a803" providerId="ADAL" clId="{95AC03B5-9862-554E-AEE2-18B8A93328BF}" dt="2023-04-26T08:02:09.653" v="220" actId="207"/>
      <pc:docMkLst>
        <pc:docMk/>
      </pc:docMkLst>
      <pc:sldChg chg="modSp mod">
        <pc:chgData name="Óscar Navarro" userId="105eb041-ae63-4584-9d46-b9884055a803" providerId="ADAL" clId="{95AC03B5-9862-554E-AEE2-18B8A93328BF}" dt="2023-04-26T08:02:09.653" v="220" actId="207"/>
        <pc:sldMkLst>
          <pc:docMk/>
          <pc:sldMk cId="0" sldId="258"/>
        </pc:sldMkLst>
        <pc:spChg chg="mod">
          <ac:chgData name="Óscar Navarro" userId="105eb041-ae63-4584-9d46-b9884055a803" providerId="ADAL" clId="{95AC03B5-9862-554E-AEE2-18B8A93328BF}" dt="2023-04-26T08:02:09.653" v="220" actId="207"/>
          <ac:spMkLst>
            <pc:docMk/>
            <pc:sldMk cId="0" sldId="258"/>
            <ac:spMk id="8" creationId="{00000000-0000-0000-0000-000000000000}"/>
          </ac:spMkLst>
        </pc:spChg>
      </pc:sldChg>
      <pc:sldChg chg="addSp delSp modSp mod">
        <pc:chgData name="Óscar Navarro" userId="105eb041-ae63-4584-9d46-b9884055a803" providerId="ADAL" clId="{95AC03B5-9862-554E-AEE2-18B8A93328BF}" dt="2023-04-26T08:00:28.780" v="208" actId="478"/>
        <pc:sldMkLst>
          <pc:docMk/>
          <pc:sldMk cId="2577646931" sldId="320"/>
        </pc:sldMkLst>
        <pc:spChg chg="add del">
          <ac:chgData name="Óscar Navarro" userId="105eb041-ae63-4584-9d46-b9884055a803" providerId="ADAL" clId="{95AC03B5-9862-554E-AEE2-18B8A93328BF}" dt="2023-04-26T08:00:28.780" v="208" actId="478"/>
          <ac:spMkLst>
            <pc:docMk/>
            <pc:sldMk cId="2577646931" sldId="320"/>
            <ac:spMk id="6" creationId="{DE544DCF-C30C-92A4-D1B1-4FAB46C59F35}"/>
          </ac:spMkLst>
        </pc:spChg>
        <pc:spChg chg="mod">
          <ac:chgData name="Óscar Navarro" userId="105eb041-ae63-4584-9d46-b9884055a803" providerId="ADAL" clId="{95AC03B5-9862-554E-AEE2-18B8A93328BF}" dt="2023-04-24T17:19:54.818" v="0" actId="20577"/>
          <ac:spMkLst>
            <pc:docMk/>
            <pc:sldMk cId="2577646931" sldId="320"/>
            <ac:spMk id="25" creationId="{D7A0F81B-91B5-525B-538B-F74C3999AFA5}"/>
          </ac:spMkLst>
        </pc:spChg>
      </pc:sldChg>
      <pc:sldChg chg="modSp mod">
        <pc:chgData name="Óscar Navarro" userId="105eb041-ae63-4584-9d46-b9884055a803" providerId="ADAL" clId="{95AC03B5-9862-554E-AEE2-18B8A93328BF}" dt="2023-04-24T17:21:46.166" v="18" actId="113"/>
        <pc:sldMkLst>
          <pc:docMk/>
          <pc:sldMk cId="2043956696" sldId="331"/>
        </pc:sldMkLst>
        <pc:spChg chg="mod">
          <ac:chgData name="Óscar Navarro" userId="105eb041-ae63-4584-9d46-b9884055a803" providerId="ADAL" clId="{95AC03B5-9862-554E-AEE2-18B8A93328BF}" dt="2023-04-24T17:21:46.166" v="18" actId="113"/>
          <ac:spMkLst>
            <pc:docMk/>
            <pc:sldMk cId="2043956696" sldId="331"/>
            <ac:spMk id="5" creationId="{00000000-0000-0000-0000-000000000000}"/>
          </ac:spMkLst>
        </pc:spChg>
      </pc:sldChg>
      <pc:sldChg chg="modSp mod">
        <pc:chgData name="Óscar Navarro" userId="105eb041-ae63-4584-9d46-b9884055a803" providerId="ADAL" clId="{95AC03B5-9862-554E-AEE2-18B8A93328BF}" dt="2023-04-24T17:21:39.158" v="17" actId="14100"/>
        <pc:sldMkLst>
          <pc:docMk/>
          <pc:sldMk cId="2773485615" sldId="341"/>
        </pc:sldMkLst>
        <pc:spChg chg="mod">
          <ac:chgData name="Óscar Navarro" userId="105eb041-ae63-4584-9d46-b9884055a803" providerId="ADAL" clId="{95AC03B5-9862-554E-AEE2-18B8A93328BF}" dt="2023-04-24T17:21:39.158" v="17" actId="14100"/>
          <ac:spMkLst>
            <pc:docMk/>
            <pc:sldMk cId="2773485615" sldId="341"/>
            <ac:spMk id="2" creationId="{857EA2FE-78F8-B9A9-0D29-1DAC622F8374}"/>
          </ac:spMkLst>
        </pc:spChg>
      </pc:sldChg>
      <pc:sldChg chg="modSp mod">
        <pc:chgData name="Óscar Navarro" userId="105eb041-ae63-4584-9d46-b9884055a803" providerId="ADAL" clId="{95AC03B5-9862-554E-AEE2-18B8A93328BF}" dt="2023-04-24T17:20:07.667" v="1" actId="20577"/>
        <pc:sldMkLst>
          <pc:docMk/>
          <pc:sldMk cId="876066779" sldId="369"/>
        </pc:sldMkLst>
        <pc:spChg chg="mod">
          <ac:chgData name="Óscar Navarro" userId="105eb041-ae63-4584-9d46-b9884055a803" providerId="ADAL" clId="{95AC03B5-9862-554E-AEE2-18B8A93328BF}" dt="2023-04-24T17:20:07.667" v="1" actId="20577"/>
          <ac:spMkLst>
            <pc:docMk/>
            <pc:sldMk cId="876066779" sldId="369"/>
            <ac:spMk id="11" creationId="{7E1AFFF8-987E-1809-9CFE-6029FE4C73D9}"/>
          </ac:spMkLst>
        </pc:spChg>
      </pc:sldChg>
      <pc:sldChg chg="modSp mod">
        <pc:chgData name="Óscar Navarro" userId="105eb041-ae63-4584-9d46-b9884055a803" providerId="ADAL" clId="{95AC03B5-9862-554E-AEE2-18B8A93328BF}" dt="2023-04-24T17:21:19.686" v="13" actId="313"/>
        <pc:sldMkLst>
          <pc:docMk/>
          <pc:sldMk cId="2004755800" sldId="370"/>
        </pc:sldMkLst>
        <pc:spChg chg="mod">
          <ac:chgData name="Óscar Navarro" userId="105eb041-ae63-4584-9d46-b9884055a803" providerId="ADAL" clId="{95AC03B5-9862-554E-AEE2-18B8A93328BF}" dt="2023-04-24T17:20:51.373" v="7" actId="313"/>
          <ac:spMkLst>
            <pc:docMk/>
            <pc:sldMk cId="2004755800" sldId="370"/>
            <ac:spMk id="27" creationId="{337FD8DC-8F81-3E4C-7743-04F37A26060D}"/>
          </ac:spMkLst>
        </pc:spChg>
        <pc:spChg chg="mod">
          <ac:chgData name="Óscar Navarro" userId="105eb041-ae63-4584-9d46-b9884055a803" providerId="ADAL" clId="{95AC03B5-9862-554E-AEE2-18B8A93328BF}" dt="2023-04-24T17:21:19.686" v="13" actId="313"/>
          <ac:spMkLst>
            <pc:docMk/>
            <pc:sldMk cId="2004755800" sldId="370"/>
            <ac:spMk id="29" creationId="{926838DA-363A-C249-E6C2-5B1A009885D0}"/>
          </ac:spMkLst>
        </pc:spChg>
      </pc:sldChg>
      <pc:sldChg chg="modSp add mod ord setBg">
        <pc:chgData name="Óscar Navarro" userId="105eb041-ae63-4584-9d46-b9884055a803" providerId="ADAL" clId="{95AC03B5-9862-554E-AEE2-18B8A93328BF}" dt="2023-04-26T08:00:46.604" v="212" actId="108"/>
        <pc:sldMkLst>
          <pc:docMk/>
          <pc:sldMk cId="4270789375" sldId="371"/>
        </pc:sldMkLst>
        <pc:spChg chg="mod">
          <ac:chgData name="Óscar Navarro" userId="105eb041-ae63-4584-9d46-b9884055a803" providerId="ADAL" clId="{95AC03B5-9862-554E-AEE2-18B8A93328BF}" dt="2023-04-26T08:00:46.604" v="212" actId="108"/>
          <ac:spMkLst>
            <pc:docMk/>
            <pc:sldMk cId="4270789375" sldId="371"/>
            <ac:spMk id="8" creationId="{00000000-0000-0000-0000-000000000000}"/>
          </ac:spMkLst>
        </pc:spChg>
      </pc:sldChg>
      <pc:sldChg chg="modSp add mod ord">
        <pc:chgData name="Óscar Navarro" userId="105eb041-ae63-4584-9d46-b9884055a803" providerId="ADAL" clId="{95AC03B5-9862-554E-AEE2-18B8A93328BF}" dt="2023-04-26T08:01:17.373" v="216" actId="108"/>
        <pc:sldMkLst>
          <pc:docMk/>
          <pc:sldMk cId="311999938" sldId="372"/>
        </pc:sldMkLst>
        <pc:spChg chg="mod">
          <ac:chgData name="Óscar Navarro" userId="105eb041-ae63-4584-9d46-b9884055a803" providerId="ADAL" clId="{95AC03B5-9862-554E-AEE2-18B8A93328BF}" dt="2023-04-26T08:01:17.373" v="216" actId="108"/>
          <ac:spMkLst>
            <pc:docMk/>
            <pc:sldMk cId="311999938" sldId="372"/>
            <ac:spMk id="8" creationId="{00000000-0000-0000-0000-000000000000}"/>
          </ac:spMkLst>
        </pc:spChg>
      </pc:sldChg>
      <pc:sldChg chg="modSp add mod">
        <pc:chgData name="Óscar Navarro" userId="105eb041-ae63-4584-9d46-b9884055a803" providerId="ADAL" clId="{95AC03B5-9862-554E-AEE2-18B8A93328BF}" dt="2023-04-26T08:01:41.102" v="219" actId="108"/>
        <pc:sldMkLst>
          <pc:docMk/>
          <pc:sldMk cId="3859234937" sldId="373"/>
        </pc:sldMkLst>
        <pc:spChg chg="mod">
          <ac:chgData name="Óscar Navarro" userId="105eb041-ae63-4584-9d46-b9884055a803" providerId="ADAL" clId="{95AC03B5-9862-554E-AEE2-18B8A93328BF}" dt="2023-04-26T08:01:41.102" v="219" actId="108"/>
          <ac:spMkLst>
            <pc:docMk/>
            <pc:sldMk cId="3859234937" sldId="373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6"/>
            <a:ext cx="307713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756"/>
            <a:ext cx="307713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E3472B-3CA7-4205-99BE-996ABB70E1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36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03664" cy="5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8639" y="2"/>
            <a:ext cx="3024083" cy="5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85813"/>
            <a:ext cx="5561012" cy="3849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975" y="4870198"/>
            <a:ext cx="5172773" cy="46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0395"/>
            <a:ext cx="3103664" cy="4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8639" y="9740395"/>
            <a:ext cx="3024083" cy="4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10132E-E42E-418F-941E-F6BF5590D1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2165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</a:t>
            </a:fld>
            <a:endParaRPr lang="es-ES_tradnl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277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542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272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009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202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05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3390-FD68-479C-9534-82FB25A2FA71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122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 userDrawn="1"/>
        </p:nvSpPr>
        <p:spPr>
          <a:xfrm>
            <a:off x="9354996" y="6488668"/>
            <a:ext cx="5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BA0AF41-2874-4914-B0D9-E62ED7ADB785}" type="slidenum">
              <a:rPr lang="es-ES" sz="1600" smtClean="0"/>
              <a:t>‹Nº›</a:t>
            </a:fld>
            <a:endParaRPr lang="es-ES" sz="16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F568-3EBC-3747-8B82-98609F2F45EF}" type="datetime1">
              <a:rPr lang="es-ES" smtClean="0"/>
              <a:t>26/4/23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60F8-F140-9448-8AD7-BDA8D3543C46}" type="datetime1">
              <a:rPr lang="es-ES" smtClean="0"/>
              <a:t>26/4/23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EB2-F19C-FF40-A8F0-F3C28637C23E}" type="datetime1">
              <a:rPr lang="es-ES" smtClean="0"/>
              <a:t>26/4/23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80D-222A-994C-B256-FC136C98FAA9}" type="datetime1">
              <a:rPr lang="es-ES" smtClean="0"/>
              <a:t>26/4/23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D6E6-4DA9-754D-991F-9D480E2C107A}" type="datetime1">
              <a:rPr lang="es-ES" smtClean="0"/>
              <a:t>26/4/23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4FC4-B88F-0244-BC6E-E09F7E4E9676}" type="datetime1">
              <a:rPr lang="es-ES" smtClean="0"/>
              <a:t>26/4/23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172F-9FDF-524B-BA7D-F88648F25B26}" type="datetime1">
              <a:rPr lang="es-ES" smtClean="0"/>
              <a:t>26/4/23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D3-CFE6-FF41-8909-5F92536D00C4}" type="datetime1">
              <a:rPr lang="es-ES" smtClean="0"/>
              <a:t>26/4/23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A20F-989D-4E4C-B581-5575784365B4}" type="datetime1">
              <a:rPr lang="es-ES" smtClean="0"/>
              <a:t>26/4/23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200B-6579-2F4A-8819-8DF4107B7208}" type="datetime1">
              <a:rPr lang="es-ES" smtClean="0"/>
              <a:t>26/4/23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C52-AC25-F549-B0E3-02DE9D73F478}" type="datetime1">
              <a:rPr lang="es-ES" smtClean="0"/>
              <a:t>26/4/23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762000" y="914400"/>
            <a:ext cx="8458200" cy="0"/>
          </a:xfrm>
          <a:prstGeom prst="line">
            <a:avLst/>
          </a:prstGeom>
          <a:noFill/>
          <a:ln w="12700">
            <a:solidFill>
              <a:srgbClr val="69BE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a-ES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" y="524626"/>
            <a:ext cx="1318722" cy="3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5AC8-7A7D-E344-8718-F40C8FD95D75}" type="datetime1">
              <a:rPr lang="es-ES" smtClean="0"/>
              <a:t>26/4/23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0E74-CE09-45E9-8F85-FF279A9670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6.jpg"/><Relationship Id="rId3" Type="http://schemas.openxmlformats.org/officeDocument/2006/relationships/image" Target="../media/image2.png"/><Relationship Id="rId21" Type="http://schemas.openxmlformats.org/officeDocument/2006/relationships/hyperlink" Target="https://twitter.com/dnotamedioamb" TargetMode="External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hyperlink" Target="http://www.dnota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svg"/><Relationship Id="rId23" Type="http://schemas.openxmlformats.org/officeDocument/2006/relationships/hyperlink" Target="https://www.youtube.com/@dnotamedioambiente909/featured" TargetMode="External"/><Relationship Id="rId10" Type="http://schemas.openxmlformats.org/officeDocument/2006/relationships/image" Target="../media/image9.jpg"/><Relationship Id="rId19" Type="http://schemas.openxmlformats.org/officeDocument/2006/relationships/hyperlink" Target="https://www.linkedin.com/company/dnota/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54.png"/><Relationship Id="rId5" Type="http://schemas.openxmlformats.org/officeDocument/2006/relationships/image" Target="../media/image7.jpg"/><Relationship Id="rId10" Type="http://schemas.openxmlformats.org/officeDocument/2006/relationships/image" Target="../media/image53.jpg"/><Relationship Id="rId4" Type="http://schemas.openxmlformats.org/officeDocument/2006/relationships/image" Target="../media/image14.sv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9.jpg"/><Relationship Id="rId3" Type="http://schemas.openxmlformats.org/officeDocument/2006/relationships/image" Target="../media/image56.jpg"/><Relationship Id="rId7" Type="http://schemas.openxmlformats.org/officeDocument/2006/relationships/image" Target="../media/image14.svg"/><Relationship Id="rId12" Type="http://schemas.openxmlformats.org/officeDocument/2006/relationships/image" Target="../media/image5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7.jpg"/><Relationship Id="rId5" Type="http://schemas.openxmlformats.org/officeDocument/2006/relationships/image" Target="../media/image57.jpg"/><Relationship Id="rId10" Type="http://schemas.openxmlformats.org/officeDocument/2006/relationships/image" Target="../media/image5.jpg"/><Relationship Id="rId4" Type="http://schemas.openxmlformats.org/officeDocument/2006/relationships/hyperlink" Target="https://www.hpcwire.com/off-the-wire/hyperion-research-announces-winners-of-2022-hpc-innovation-excellence-awards/" TargetMode="Externa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7.jpg"/><Relationship Id="rId18" Type="http://schemas.openxmlformats.org/officeDocument/2006/relationships/image" Target="../media/image4.jpg"/><Relationship Id="rId3" Type="http://schemas.openxmlformats.org/officeDocument/2006/relationships/image" Target="../media/image11.png"/><Relationship Id="rId21" Type="http://schemas.openxmlformats.org/officeDocument/2006/relationships/image" Target="../media/image9.jpg"/><Relationship Id="rId7" Type="http://schemas.openxmlformats.org/officeDocument/2006/relationships/image" Target="../media/image5.jpg"/><Relationship Id="rId12" Type="http://schemas.openxmlformats.org/officeDocument/2006/relationships/hyperlink" Target="https://www.linkedin.com/company/dnota/" TargetMode="External"/><Relationship Id="rId17" Type="http://schemas.openxmlformats.org/officeDocument/2006/relationships/image" Target="../media/image3.jpg"/><Relationship Id="rId2" Type="http://schemas.openxmlformats.org/officeDocument/2006/relationships/image" Target="../media/image10.jpg"/><Relationship Id="rId16" Type="http://schemas.openxmlformats.org/officeDocument/2006/relationships/hyperlink" Target="https://www.youtube.com/@dnotamedioambiente909/featured" TargetMode="Externa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6.jpg"/><Relationship Id="rId5" Type="http://schemas.openxmlformats.org/officeDocument/2006/relationships/image" Target="../media/image13.png"/><Relationship Id="rId15" Type="http://schemas.openxmlformats.org/officeDocument/2006/relationships/image" Target="../media/image18.jpg"/><Relationship Id="rId10" Type="http://schemas.openxmlformats.org/officeDocument/2006/relationships/hyperlink" Target="http://www.dnota.com/" TargetMode="External"/><Relationship Id="rId19" Type="http://schemas.openxmlformats.org/officeDocument/2006/relationships/image" Target="../media/image6.jpg"/><Relationship Id="rId4" Type="http://schemas.openxmlformats.org/officeDocument/2006/relationships/image" Target="../media/image12.png"/><Relationship Id="rId9" Type="http://schemas.openxmlformats.org/officeDocument/2006/relationships/image" Target="../media/image15.jpg"/><Relationship Id="rId14" Type="http://schemas.openxmlformats.org/officeDocument/2006/relationships/hyperlink" Target="https://twitter.com/dnotamedioamb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.jpg"/><Relationship Id="rId5" Type="http://schemas.openxmlformats.org/officeDocument/2006/relationships/image" Target="../media/image12.png"/><Relationship Id="rId10" Type="http://schemas.openxmlformats.org/officeDocument/2006/relationships/image" Target="../media/image3.jpg"/><Relationship Id="rId4" Type="http://schemas.openxmlformats.org/officeDocument/2006/relationships/image" Target="../media/image11.png"/><Relationship Id="rId9" Type="http://schemas.openxmlformats.org/officeDocument/2006/relationships/image" Target="../media/image7.jpg"/><Relationship Id="rId1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lbSs_DVWLU?feature=oembed" TargetMode="Externa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0" Type="http://schemas.openxmlformats.org/officeDocument/2006/relationships/image" Target="../media/image11.png"/><Relationship Id="rId4" Type="http://schemas.openxmlformats.org/officeDocument/2006/relationships/image" Target="../media/image19.jpg"/><Relationship Id="rId9" Type="http://schemas.openxmlformats.org/officeDocument/2006/relationships/image" Target="../media/image20.jpeg"/><Relationship Id="rId1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13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24" Type="http://schemas.openxmlformats.org/officeDocument/2006/relationships/image" Target="../media/image7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23" Type="http://schemas.openxmlformats.org/officeDocument/2006/relationships/image" Target="../media/image5.jpg"/><Relationship Id="rId10" Type="http://schemas.openxmlformats.org/officeDocument/2006/relationships/image" Target="../media/image28.jpg"/><Relationship Id="rId19" Type="http://schemas.openxmlformats.org/officeDocument/2006/relationships/image" Target="../media/image11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Relationship Id="rId22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11.png"/><Relationship Id="rId5" Type="http://schemas.openxmlformats.org/officeDocument/2006/relationships/image" Target="../media/image39.png"/><Relationship Id="rId15" Type="http://schemas.openxmlformats.org/officeDocument/2006/relationships/image" Target="../media/image5.jp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1.png"/><Relationship Id="rId18" Type="http://schemas.openxmlformats.org/officeDocument/2006/relationships/image" Target="../media/image7.jp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12" Type="http://schemas.openxmlformats.org/officeDocument/2006/relationships/image" Target="../media/image3.jpg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0.sv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32656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dirty="0">
              <a:solidFill>
                <a:srgbClr val="E21776"/>
              </a:solidFill>
              <a:latin typeface="FS Me Bold" pitchFamily="1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06AC03-692B-6816-1F34-2E6E41F8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2222500" cy="723900"/>
          </a:xfrm>
          <a:prstGeom prst="rect">
            <a:avLst/>
          </a:prstGeom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304928" y="2636912"/>
            <a:ext cx="5111552" cy="1224136"/>
          </a:xfrm>
          <a:prstGeom prst="roundRect">
            <a:avLst>
              <a:gd name="adj" fmla="val 3750"/>
            </a:avLst>
          </a:prstGeom>
          <a:solidFill>
            <a:schemeClr val="bg1"/>
          </a:solidFill>
          <a:ln w="0">
            <a:noFill/>
            <a:round/>
            <a:headEnd/>
            <a:tailEnd/>
          </a:ln>
        </p:spPr>
        <p:txBody>
          <a:bodyPr wrap="none"/>
          <a:lstStyle/>
          <a:p>
            <a:pPr algn="just"/>
            <a:r>
              <a:rPr lang="es-ES" sz="3200" b="1" dirty="0">
                <a:solidFill>
                  <a:srgbClr val="3B3D3C"/>
                </a:solidFill>
                <a:latin typeface="FS Me Bold" pitchFamily="1" charset="0"/>
              </a:rPr>
              <a:t>Presentación Corporativa</a:t>
            </a:r>
          </a:p>
          <a:p>
            <a:pPr algn="just"/>
            <a:r>
              <a:rPr lang="es-ES" sz="3200" i="1" dirty="0">
                <a:solidFill>
                  <a:srgbClr val="E21776"/>
                </a:solidFill>
                <a:latin typeface="FS Me Bold" pitchFamily="1" charset="0"/>
              </a:rPr>
              <a:t>2023</a:t>
            </a:r>
          </a:p>
          <a:p>
            <a:pPr algn="just"/>
            <a:endParaRPr lang="es-ES" sz="2400" b="1" dirty="0">
              <a:solidFill>
                <a:srgbClr val="3B3D3C"/>
              </a:solidFill>
              <a:latin typeface="FS Me Bold" pitchFamily="1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258BCCA-3989-EB4F-7F7A-A1F6C24F63D9}"/>
              </a:ext>
            </a:extLst>
          </p:cNvPr>
          <p:cNvGrpSpPr/>
          <p:nvPr/>
        </p:nvGrpSpPr>
        <p:grpSpPr>
          <a:xfrm>
            <a:off x="5775007" y="4732287"/>
            <a:ext cx="4002528" cy="2081088"/>
            <a:chOff x="5775007" y="4732287"/>
            <a:chExt cx="4002528" cy="2081088"/>
          </a:xfrm>
        </p:grpSpPr>
        <p:pic>
          <p:nvPicPr>
            <p:cNvPr id="6" name="Imagen 5" descr="Icono&#10;&#10;Descripción generada automáticamente">
              <a:extLst>
                <a:ext uri="{FF2B5EF4-FFF2-40B4-BE49-F238E27FC236}">
                  <a16:creationId xmlns:a16="http://schemas.microsoft.com/office/drawing/2014/main" id="{1BBF634F-1A05-B3FF-B9D1-2B0FDE44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378" y="6030907"/>
              <a:ext cx="579157" cy="579157"/>
            </a:xfrm>
            <a:prstGeom prst="rect">
              <a:avLst/>
            </a:prstGeom>
          </p:spPr>
        </p:pic>
        <p:pic>
          <p:nvPicPr>
            <p:cNvPr id="4" name="Imagen 3" descr="Texto, Icono&#10;&#10;Descripción generada automáticamente">
              <a:extLst>
                <a:ext uri="{FF2B5EF4-FFF2-40B4-BE49-F238E27FC236}">
                  <a16:creationId xmlns:a16="http://schemas.microsoft.com/office/drawing/2014/main" id="{B719F533-5875-E178-A082-79A945AA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171" y="6029543"/>
              <a:ext cx="713277" cy="579157"/>
            </a:xfrm>
            <a:prstGeom prst="rect">
              <a:avLst/>
            </a:prstGeom>
          </p:spPr>
        </p:pic>
        <p:pic>
          <p:nvPicPr>
            <p:cNvPr id="2" name="Imagen 1" descr="Icono&#10;&#10;Descripción generada automáticamente">
              <a:extLst>
                <a:ext uri="{FF2B5EF4-FFF2-40B4-BE49-F238E27FC236}">
                  <a16:creationId xmlns:a16="http://schemas.microsoft.com/office/drawing/2014/main" id="{94F0CA90-3ED7-EFCF-427B-BB2D3EE6A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6052191"/>
              <a:ext cx="747009" cy="747009"/>
            </a:xfrm>
            <a:prstGeom prst="rect">
              <a:avLst/>
            </a:prstGeom>
          </p:spPr>
        </p:pic>
        <p:pic>
          <p:nvPicPr>
            <p:cNvPr id="3" name="Imagen 2" descr="Icono&#10;&#10;Descripción generada automáticamente">
              <a:extLst>
                <a:ext uri="{FF2B5EF4-FFF2-40B4-BE49-F238E27FC236}">
                  <a16:creationId xmlns:a16="http://schemas.microsoft.com/office/drawing/2014/main" id="{EC7E491D-2E5D-1359-543A-1027E239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007" y="6051206"/>
              <a:ext cx="762169" cy="762169"/>
            </a:xfrm>
            <a:prstGeom prst="rect">
              <a:avLst/>
            </a:prstGeom>
          </p:spPr>
        </p:pic>
        <p:pic>
          <p:nvPicPr>
            <p:cNvPr id="8" name="Imagen 7" descr="Icono&#10;&#10;Descripción generada automáticamente">
              <a:extLst>
                <a:ext uri="{FF2B5EF4-FFF2-40B4-BE49-F238E27FC236}">
                  <a16:creationId xmlns:a16="http://schemas.microsoft.com/office/drawing/2014/main" id="{20F06489-46CE-E304-6AB5-D57B23CEE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440" y="6006388"/>
              <a:ext cx="662816" cy="662816"/>
            </a:xfrm>
            <a:prstGeom prst="rect">
              <a:avLst/>
            </a:prstGeom>
          </p:spPr>
        </p:pic>
        <p:pic>
          <p:nvPicPr>
            <p:cNvPr id="11" name="Imagen 10" descr="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9AEF0EEA-DE0D-4B7F-4F41-2AED8D9E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407" y="4732287"/>
              <a:ext cx="977903" cy="1072977"/>
            </a:xfrm>
            <a:prstGeom prst="rect">
              <a:avLst/>
            </a:prstGeom>
          </p:spPr>
        </p:pic>
        <p:pic>
          <p:nvPicPr>
            <p:cNvPr id="12" name="Imagen 11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645D9BB5-7B08-4AC4-903D-A2704038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817" y="5068523"/>
              <a:ext cx="654575" cy="654575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9E1BE0C-1D8D-521C-C011-5BF5DB85FDFB}"/>
              </a:ext>
            </a:extLst>
          </p:cNvPr>
          <p:cNvGrpSpPr/>
          <p:nvPr/>
        </p:nvGrpSpPr>
        <p:grpSpPr>
          <a:xfrm>
            <a:off x="51388" y="1720891"/>
            <a:ext cx="3874697" cy="3424602"/>
            <a:chOff x="51388" y="1720891"/>
            <a:chExt cx="3874697" cy="3424602"/>
          </a:xfrm>
        </p:grpSpPr>
        <p:pic>
          <p:nvPicPr>
            <p:cNvPr id="10" name="Imagen 9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A8CEB5CD-DCEA-D2FA-2F13-80BC18BCA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17" name="Imagen 16" descr="Diagrama&#10;&#10;Descripción generada automáticamente">
              <a:extLst>
                <a:ext uri="{FF2B5EF4-FFF2-40B4-BE49-F238E27FC236}">
                  <a16:creationId xmlns:a16="http://schemas.microsoft.com/office/drawing/2014/main" id="{547F5B6A-E7EC-46D0-5A46-949697D5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19" name="Imagen 18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CD7EF9DC-44C3-5415-B67B-A713A3F6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A88CD3D1-F4BD-D394-C6D7-DFA9733FB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0BE3953-D3F1-79DC-AE02-83995B1DA732}"/>
              </a:ext>
            </a:extLst>
          </p:cNvPr>
          <p:cNvGrpSpPr/>
          <p:nvPr/>
        </p:nvGrpSpPr>
        <p:grpSpPr>
          <a:xfrm>
            <a:off x="8504136" y="-31204"/>
            <a:ext cx="1220443" cy="603309"/>
            <a:chOff x="4151117" y="453290"/>
            <a:chExt cx="1220443" cy="603309"/>
          </a:xfrm>
        </p:grpSpPr>
        <p:pic>
          <p:nvPicPr>
            <p:cNvPr id="15" name="Imagen 14" descr="Diagrama&#10;&#10;Descripción generada automáticamente">
              <a:extLst>
                <a:ext uri="{FF2B5EF4-FFF2-40B4-BE49-F238E27FC236}">
                  <a16:creationId xmlns:a16="http://schemas.microsoft.com/office/drawing/2014/main" id="{3E4E8F2C-C494-B619-987E-A0E1635F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16" name="Imagen 15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7C1F6396-ABE5-1140-CD9E-B7CD00D63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3079FAB0-F5BB-E93C-27F5-2E5C26E7E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20" name="Imagen 19" descr="Icono&#10;&#10;Descripción generada automáticamente">
              <a:extLst>
                <a:ext uri="{FF2B5EF4-FFF2-40B4-BE49-F238E27FC236}">
                  <a16:creationId xmlns:a16="http://schemas.microsoft.com/office/drawing/2014/main" id="{B57E63C3-E683-D58E-09E6-4A87E9F4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21" name="Imagen 20" descr="Icono&#10;&#10;Descripción generada automáticamente">
              <a:extLst>
                <a:ext uri="{FF2B5EF4-FFF2-40B4-BE49-F238E27FC236}">
                  <a16:creationId xmlns:a16="http://schemas.microsoft.com/office/drawing/2014/main" id="{42686943-416D-6A15-F819-81058E3D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FB1D8B83-AA4A-33D2-EF33-D2512E1312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6" y="5440051"/>
            <a:ext cx="234040" cy="2340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EB45A53-86CF-A851-9AE8-496C3E1D628C}"/>
              </a:ext>
            </a:extLst>
          </p:cNvPr>
          <p:cNvSpPr txBox="1"/>
          <p:nvPr/>
        </p:nvSpPr>
        <p:spPr>
          <a:xfrm>
            <a:off x="448202" y="5426229"/>
            <a:ext cx="1814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17"/>
              </a:rPr>
              <a:t>www.dnota.com</a:t>
            </a:r>
            <a:endParaRPr lang="es-ES" sz="1100" dirty="0"/>
          </a:p>
        </p:txBody>
      </p:sp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80E92498-EC15-E5BC-EC81-0731AD874D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4" y="5743259"/>
            <a:ext cx="211581" cy="21158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97060DA-266B-D51B-34FF-616A62B554A0}"/>
              </a:ext>
            </a:extLst>
          </p:cNvPr>
          <p:cNvSpPr txBox="1"/>
          <p:nvPr/>
        </p:nvSpPr>
        <p:spPr>
          <a:xfrm>
            <a:off x="458999" y="5731807"/>
            <a:ext cx="2852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19"/>
              </a:rPr>
              <a:t>https://www.linkedin.com/company/dnota/</a:t>
            </a:r>
            <a:endParaRPr lang="es-ES" sz="1100" dirty="0"/>
          </a:p>
        </p:txBody>
      </p:sp>
      <p:pic>
        <p:nvPicPr>
          <p:cNvPr id="28" name="Imagen 2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8CBA980-45CA-3644-9AB6-A672308505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" y="6080950"/>
            <a:ext cx="261610" cy="26161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6A6D0EF1-77B2-80AB-5EC0-316309ACE6BC}"/>
              </a:ext>
            </a:extLst>
          </p:cNvPr>
          <p:cNvSpPr txBox="1"/>
          <p:nvPr/>
        </p:nvSpPr>
        <p:spPr>
          <a:xfrm>
            <a:off x="452063" y="6057609"/>
            <a:ext cx="2674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21"/>
              </a:rPr>
              <a:t>dnota (@dnotamedioamb) / Twitter</a:t>
            </a:r>
            <a:endParaRPr lang="es-ES" sz="1100" dirty="0"/>
          </a:p>
        </p:txBody>
      </p:sp>
      <p:pic>
        <p:nvPicPr>
          <p:cNvPr id="30" name="Imagen 2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E1631E5-3107-0048-76C8-D9560BE2203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407750"/>
            <a:ext cx="261610" cy="26161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5CCBA77-0AD1-914B-A85D-706318E0C472}"/>
              </a:ext>
            </a:extLst>
          </p:cNvPr>
          <p:cNvSpPr txBox="1"/>
          <p:nvPr/>
        </p:nvSpPr>
        <p:spPr>
          <a:xfrm>
            <a:off x="442888" y="6379879"/>
            <a:ext cx="23487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23"/>
              </a:rPr>
              <a:t>dnota medio ambiente - YouTube</a:t>
            </a:r>
            <a:endParaRPr lang="es-E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4 Rectángulo">
            <a:extLst>
              <a:ext uri="{FF2B5EF4-FFF2-40B4-BE49-F238E27FC236}">
                <a16:creationId xmlns:a16="http://schemas.microsoft.com/office/drawing/2014/main" id="{BBFE51D7-A92D-FD15-6FDF-B194EE135169}"/>
              </a:ext>
            </a:extLst>
          </p:cNvPr>
          <p:cNvSpPr/>
          <p:nvPr/>
        </p:nvSpPr>
        <p:spPr>
          <a:xfrm>
            <a:off x="7860913" y="524873"/>
            <a:ext cx="141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E21776"/>
                </a:solidFill>
                <a:latin typeface="FS Me" pitchFamily="50" charset="0"/>
              </a:rPr>
              <a:t>Smart </a:t>
            </a:r>
            <a:r>
              <a:rPr lang="es-ES" dirty="0" err="1">
                <a:solidFill>
                  <a:srgbClr val="E21776"/>
                </a:solidFill>
                <a:latin typeface="FS Me" pitchFamily="50" charset="0"/>
              </a:rPr>
              <a:t>cities</a:t>
            </a:r>
            <a:endParaRPr lang="es-ES" dirty="0">
              <a:solidFill>
                <a:srgbClr val="E21776"/>
              </a:solidFill>
              <a:latin typeface="FS Me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94CAC3F-0BF7-95AD-A318-DC4F48BC3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889" t="21785" r="40705" b="21787"/>
          <a:stretch/>
        </p:blipFill>
        <p:spPr>
          <a:xfrm>
            <a:off x="56456" y="2204864"/>
            <a:ext cx="1054766" cy="124202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9AFEAF9-9345-9EFB-A33E-702CB6172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069" t="21901" r="6238" b="22012"/>
          <a:stretch/>
        </p:blipFill>
        <p:spPr>
          <a:xfrm>
            <a:off x="272480" y="3501008"/>
            <a:ext cx="751448" cy="124202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1AFFF8-987E-1809-9CFE-6029FE4C73D9}"/>
              </a:ext>
            </a:extLst>
          </p:cNvPr>
          <p:cNvSpPr txBox="1"/>
          <p:nvPr/>
        </p:nvSpPr>
        <p:spPr>
          <a:xfrm>
            <a:off x="1280592" y="2233033"/>
            <a:ext cx="367240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Estaciones inalámbricas compactas de calidad del aire, con plataforma web de visualización en tiempo real</a:t>
            </a:r>
          </a:p>
          <a:p>
            <a:endParaRPr lang="es-ES" dirty="0"/>
          </a:p>
          <a:p>
            <a:r>
              <a:rPr lang="es-ES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Nueva tecnología para entornos urbanos y </a:t>
            </a:r>
            <a:r>
              <a:rPr lang="es-ES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Smart </a:t>
            </a:r>
            <a:r>
              <a:rPr lang="es-ES" i="0" dirty="0" err="1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Cities</a:t>
            </a:r>
            <a:r>
              <a:rPr lang="es-ES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 capa de </a:t>
            </a:r>
            <a:r>
              <a:rPr lang="es-ES" i="1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mapear de forma eficiente y a gran escala de la contaminación de las ciudades o entornos industriales</a:t>
            </a:r>
            <a:r>
              <a:rPr lang="es-ES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endParaRPr lang="es-ES" dirty="0"/>
          </a:p>
          <a:p>
            <a:r>
              <a:rPr lang="es-ES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Sin mantenimiento</a:t>
            </a:r>
            <a:r>
              <a:rPr lang="es-ES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y con cartucho </a:t>
            </a:r>
            <a:r>
              <a:rPr lang="es-ES" i="1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“</a:t>
            </a:r>
            <a:r>
              <a:rPr lang="es-ES" i="1" dirty="0" err="1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plug</a:t>
            </a:r>
            <a:r>
              <a:rPr lang="es-ES" i="1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 &amp; </a:t>
            </a:r>
            <a:r>
              <a:rPr lang="es-ES" i="1" dirty="0" err="1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play</a:t>
            </a:r>
            <a:r>
              <a:rPr lang="es-ES" i="1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”</a:t>
            </a:r>
            <a:r>
              <a:rPr lang="es-ES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s-ES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de sensores de gases permite cambiar fácilmente.</a:t>
            </a:r>
          </a:p>
          <a:p>
            <a:endParaRPr lang="es-ES" dirty="0"/>
          </a:p>
          <a:p>
            <a:r>
              <a:rPr lang="es-ES" dirty="0">
                <a:solidFill>
                  <a:srgbClr val="E21776"/>
                </a:solidFill>
              </a:rPr>
              <a:t>Fácil instalación</a:t>
            </a:r>
            <a:r>
              <a:rPr lang="es-ES" dirty="0"/>
              <a:t>, </a:t>
            </a:r>
            <a:r>
              <a:rPr lang="es-ES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consumo eléctrico medio es mínimo (2 W), y la alimentación se puede realizar mediante conexión por cable a la red, o mediante un pequeño panel solar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52D681-D345-D7B1-A68E-E430F6194843}"/>
              </a:ext>
            </a:extLst>
          </p:cNvPr>
          <p:cNvSpPr txBox="1"/>
          <p:nvPr/>
        </p:nvSpPr>
        <p:spPr>
          <a:xfrm>
            <a:off x="5313040" y="2361070"/>
            <a:ext cx="2016224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Los nodos estáticos están compuestos sensores de gas electroquímicos (hasta 6 sensores) para medir (</a:t>
            </a:r>
            <a:r>
              <a:rPr lang="es-ES" dirty="0" err="1"/>
              <a:t>ppb</a:t>
            </a:r>
            <a:r>
              <a:rPr lang="es-ES" dirty="0"/>
              <a:t> </a:t>
            </a:r>
            <a:r>
              <a:rPr lang="es-ES" dirty="0" err="1"/>
              <a:t>ó</a:t>
            </a:r>
            <a:r>
              <a:rPr lang="es-ES" dirty="0"/>
              <a:t> µg/m3):</a:t>
            </a:r>
          </a:p>
          <a:p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NO2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O3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H2S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NH3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460C62-5460-E7E5-96A2-973F6DFC33C2}"/>
              </a:ext>
            </a:extLst>
          </p:cNvPr>
          <p:cNvSpPr txBox="1"/>
          <p:nvPr/>
        </p:nvSpPr>
        <p:spPr>
          <a:xfrm>
            <a:off x="7297861" y="2073038"/>
            <a:ext cx="247967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Medidor de partículas (µg/m3) para: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PM1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PM2.5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PM10</a:t>
            </a:r>
          </a:p>
          <a:p>
            <a:endParaRPr lang="es-ES" dirty="0"/>
          </a:p>
          <a:p>
            <a:r>
              <a:rPr lang="es-ES" dirty="0"/>
              <a:t>Medida gases efecto invernadero: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CO2 (ppm o mg/m3)</a:t>
            </a:r>
          </a:p>
          <a:p>
            <a:endParaRPr lang="es-ES" dirty="0"/>
          </a:p>
          <a:p>
            <a:r>
              <a:rPr lang="es-ES" dirty="0"/>
              <a:t>Otros parámetros medioambientales:</a:t>
            </a:r>
          </a:p>
          <a:p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err="1"/>
              <a:t>VOCs</a:t>
            </a: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Ruido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Temperatura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Humedad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Presión</a:t>
            </a:r>
          </a:p>
        </p:txBody>
      </p:sp>
      <p:sp>
        <p:nvSpPr>
          <p:cNvPr id="16" name="4 Rectángulo">
            <a:extLst>
              <a:ext uri="{FF2B5EF4-FFF2-40B4-BE49-F238E27FC236}">
                <a16:creationId xmlns:a16="http://schemas.microsoft.com/office/drawing/2014/main" id="{02DF6B09-78EB-9896-57FD-122FBE47B2AC}"/>
              </a:ext>
            </a:extLst>
          </p:cNvPr>
          <p:cNvSpPr/>
          <p:nvPr/>
        </p:nvSpPr>
        <p:spPr>
          <a:xfrm>
            <a:off x="5313040" y="1988840"/>
            <a:ext cx="1440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rgbClr val="69BE28"/>
                </a:solidFill>
                <a:latin typeface="FS Me" pitchFamily="50" charset="0"/>
              </a:rPr>
              <a:t>Medidas sensor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AA99FDE-EECB-2A31-2E7F-EC231E068055}"/>
              </a:ext>
            </a:extLst>
          </p:cNvPr>
          <p:cNvGrpSpPr/>
          <p:nvPr/>
        </p:nvGrpSpPr>
        <p:grpSpPr>
          <a:xfrm>
            <a:off x="416496" y="5085184"/>
            <a:ext cx="720080" cy="792088"/>
            <a:chOff x="560512" y="1484784"/>
            <a:chExt cx="720080" cy="792088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614C0E10-CAB9-343B-7451-68375A17F4CA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838A3DEF-DF74-8127-F3B0-A3342DCFA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85CD25F-47E7-92F3-8A0C-8B8541806BD7}"/>
              </a:ext>
            </a:extLst>
          </p:cNvPr>
          <p:cNvGrpSpPr/>
          <p:nvPr/>
        </p:nvGrpSpPr>
        <p:grpSpPr>
          <a:xfrm rot="16200000">
            <a:off x="452500" y="5913276"/>
            <a:ext cx="720080" cy="792088"/>
            <a:chOff x="560512" y="1484784"/>
            <a:chExt cx="720080" cy="792088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863AD46A-B80F-9FDB-F58C-74F2A4739BAE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60EEBB5-B6D5-0630-0D79-40285437E2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7776AF8F-3850-1AD2-4FBA-D3B6B0B019ED}"/>
              </a:ext>
            </a:extLst>
          </p:cNvPr>
          <p:cNvGrpSpPr/>
          <p:nvPr/>
        </p:nvGrpSpPr>
        <p:grpSpPr>
          <a:xfrm rot="5400000">
            <a:off x="3361913" y="5049180"/>
            <a:ext cx="720080" cy="792088"/>
            <a:chOff x="560512" y="1484784"/>
            <a:chExt cx="720080" cy="792088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AADA36CA-E940-9621-829E-C07080FACC1B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B812F798-5E43-0F95-B444-6DB90FB7D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61B85BF-08B7-2195-AD73-3138AD4771B0}"/>
              </a:ext>
            </a:extLst>
          </p:cNvPr>
          <p:cNvGrpSpPr/>
          <p:nvPr/>
        </p:nvGrpSpPr>
        <p:grpSpPr>
          <a:xfrm rot="10800000">
            <a:off x="3397917" y="5877271"/>
            <a:ext cx="720080" cy="792088"/>
            <a:chOff x="560512" y="1484784"/>
            <a:chExt cx="720080" cy="792088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09A686DD-C419-0860-B320-724507F423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5647AAAA-BAC6-02A6-31A4-45212C8D6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2308F-BE93-4F9E-D304-D40127E66796}"/>
              </a:ext>
            </a:extLst>
          </p:cNvPr>
          <p:cNvSpPr txBox="1"/>
          <p:nvPr/>
        </p:nvSpPr>
        <p:spPr>
          <a:xfrm>
            <a:off x="1256048" y="1988840"/>
            <a:ext cx="2544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rgbClr val="69BE28"/>
                </a:solidFill>
                <a:latin typeface="FS Me" pitchFamily="50" charset="0"/>
              </a:rPr>
              <a:t>Dispositivos IoT Bettair </a:t>
            </a:r>
            <a:r>
              <a:rPr lang="es-ES" sz="1200" b="1" i="1" dirty="0" err="1">
                <a:solidFill>
                  <a:srgbClr val="69BE28"/>
                </a:solidFill>
                <a:latin typeface="FS Me" pitchFamily="50" charset="0"/>
              </a:rPr>
              <a:t>Cities</a:t>
            </a:r>
            <a:endParaRPr lang="es-ES" sz="1200" b="1" i="1" dirty="0">
              <a:solidFill>
                <a:srgbClr val="69BE28"/>
              </a:solidFill>
              <a:latin typeface="FS Me" pitchFamily="50" charset="0"/>
            </a:endParaRPr>
          </a:p>
        </p:txBody>
      </p:sp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0BB912D0-F788-A07A-C1FC-A3E7E5C4B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98" y="3573016"/>
            <a:ext cx="836860" cy="836860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277507E-52A8-591D-308D-6E16390C4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35" y="3611066"/>
            <a:ext cx="826046" cy="826046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974B0304-75FB-85F8-40BF-97F0C6BA3E30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32" name="Imagen 31" descr="Diagrama&#10;&#10;Descripción generada automáticamente">
              <a:extLst>
                <a:ext uri="{FF2B5EF4-FFF2-40B4-BE49-F238E27FC236}">
                  <a16:creationId xmlns:a16="http://schemas.microsoft.com/office/drawing/2014/main" id="{D90EC894-CC42-4705-64FC-83A62377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33" name="Imagen 32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FEDCEAFC-4654-9E8B-7BED-16073AD75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C989CD80-7ECC-5001-56BC-7C8B1B2C1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35" name="Imagen 34" descr="Icono&#10;&#10;Descripción generada automáticamente">
              <a:extLst>
                <a:ext uri="{FF2B5EF4-FFF2-40B4-BE49-F238E27FC236}">
                  <a16:creationId xmlns:a16="http://schemas.microsoft.com/office/drawing/2014/main" id="{656C00AB-9639-E6F2-0FEF-2461D0D4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3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1C2AF9B6-D853-3BF2-35ED-E8BF46ED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  <p:pic>
        <p:nvPicPr>
          <p:cNvPr id="25" name="Imagen 24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F9584E61-44A5-3070-169F-8A235CE71F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153604"/>
            <a:ext cx="1284151" cy="42529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894704D-31D8-C3F0-C557-18B5F979D314}"/>
              </a:ext>
            </a:extLst>
          </p:cNvPr>
          <p:cNvSpPr txBox="1"/>
          <p:nvPr/>
        </p:nvSpPr>
        <p:spPr>
          <a:xfrm>
            <a:off x="1856656" y="1075383"/>
            <a:ext cx="7776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5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dirty="0"/>
              <a:t>dnota es </a:t>
            </a:r>
            <a:r>
              <a:rPr lang="es-ES" sz="1100" b="1" u="sng" dirty="0">
                <a:solidFill>
                  <a:srgbClr val="E21776"/>
                </a:solidFill>
              </a:rPr>
              <a:t>distribuidor mundial </a:t>
            </a:r>
            <a:r>
              <a:rPr lang="es-ES" sz="1100" b="1" dirty="0">
                <a:solidFill>
                  <a:srgbClr val="E21776"/>
                </a:solidFill>
              </a:rPr>
              <a:t>de los nodos </a:t>
            </a:r>
            <a:r>
              <a:rPr lang="es-ES" sz="1100" b="1" dirty="0" err="1">
                <a:solidFill>
                  <a:srgbClr val="E21776"/>
                </a:solidFill>
              </a:rPr>
              <a:t>bettair</a:t>
            </a:r>
            <a:r>
              <a:rPr lang="es-ES" sz="1100" dirty="0"/>
              <a:t>. Fabricante de </a:t>
            </a:r>
            <a:r>
              <a:rPr lang="es-ES" sz="1100" dirty="0">
                <a:solidFill>
                  <a:srgbClr val="E21776"/>
                </a:solidFill>
              </a:rPr>
              <a:t>nodos inalámbricos </a:t>
            </a:r>
            <a:r>
              <a:rPr lang="es-ES" sz="1100" dirty="0"/>
              <a:t>de control de calidad del aire, tipo </a:t>
            </a:r>
            <a:r>
              <a:rPr lang="es-ES" sz="1100" dirty="0">
                <a:solidFill>
                  <a:srgbClr val="E21776"/>
                </a:solidFill>
              </a:rPr>
              <a:t>IoT</a:t>
            </a:r>
            <a:r>
              <a:rPr lang="es-ES" sz="1100" dirty="0"/>
              <a:t>. Monitoriza en tiempo real gases (</a:t>
            </a:r>
            <a:r>
              <a:rPr lang="es-ES" sz="1100" dirty="0">
                <a:solidFill>
                  <a:srgbClr val="E21776"/>
                </a:solidFill>
              </a:rPr>
              <a:t>NO, NO2, SO2, CO, O3, H2S, VOC, NH3</a:t>
            </a:r>
            <a:r>
              <a:rPr lang="es-ES" sz="1100" dirty="0"/>
              <a:t>), partículas (</a:t>
            </a:r>
            <a:r>
              <a:rPr lang="es-ES" sz="1100" dirty="0">
                <a:solidFill>
                  <a:srgbClr val="E21776"/>
                </a:solidFill>
              </a:rPr>
              <a:t>PM10, PM2,5, PM1</a:t>
            </a:r>
            <a:r>
              <a:rPr lang="es-ES" sz="1100" dirty="0"/>
              <a:t>), </a:t>
            </a:r>
            <a:r>
              <a:rPr lang="es-ES" sz="1100" dirty="0">
                <a:solidFill>
                  <a:srgbClr val="E21776"/>
                </a:solidFill>
              </a:rPr>
              <a:t>ruido</a:t>
            </a:r>
            <a:r>
              <a:rPr lang="es-ES" sz="1100" dirty="0"/>
              <a:t> y otros parámetros medioambientales tales como temperatura, humedad relativa y presión atmosférica, y gestionados de forma integral mediante plataforma web, generando gráficos, informes, históricos, etc.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01C2ED5-988B-03D7-944F-16358FB635F6}"/>
              </a:ext>
            </a:extLst>
          </p:cNvPr>
          <p:cNvSpPr txBox="1"/>
          <p:nvPr/>
        </p:nvSpPr>
        <p:spPr>
          <a:xfrm>
            <a:off x="475916" y="5229200"/>
            <a:ext cx="3582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rgbClr val="69BE28"/>
                </a:solidFill>
                <a:latin typeface="FS Me" pitchFamily="50" charset="0"/>
              </a:rPr>
              <a:t>Certificado Cambridge UK </a:t>
            </a:r>
          </a:p>
          <a:p>
            <a:r>
              <a:rPr lang="es-ES" sz="1200" b="1" dirty="0">
                <a:solidFill>
                  <a:srgbClr val="E21776"/>
                </a:solidFill>
                <a:latin typeface="Tahoma" panose="020B0604030504040204" pitchFamily="34" charset="0"/>
              </a:rPr>
              <a:t>Informe de evaluación independiente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57B5883-D24E-1629-7B56-816DB5EA9B69}"/>
              </a:ext>
            </a:extLst>
          </p:cNvPr>
          <p:cNvSpPr txBox="1"/>
          <p:nvPr/>
        </p:nvSpPr>
        <p:spPr>
          <a:xfrm>
            <a:off x="475916" y="5755903"/>
            <a:ext cx="33737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747477"/>
                </a:solidFill>
                <a:latin typeface="Tahoma" panose="020B0604030504040204" pitchFamily="34" charset="0"/>
              </a:rPr>
              <a:t>Contaminantes CO, NO, NO2, O3, PM1, PM2.5 y PM10, temperatura y Humedad</a:t>
            </a:r>
          </a:p>
          <a:p>
            <a:r>
              <a:rPr lang="es-ES" sz="1100" dirty="0" err="1">
                <a:solidFill>
                  <a:srgbClr val="747477"/>
                </a:solidFill>
                <a:latin typeface="Tahoma" panose="020B0604030504040204" pitchFamily="34" charset="0"/>
              </a:rPr>
              <a:t>Intercompración</a:t>
            </a:r>
            <a:r>
              <a:rPr lang="es-ES" sz="1100" dirty="0">
                <a:solidFill>
                  <a:srgbClr val="747477"/>
                </a:solidFill>
                <a:latin typeface="Tahoma" panose="020B0604030504040204" pitchFamily="34" charset="0"/>
              </a:rPr>
              <a:t> con métodos de referencia</a:t>
            </a:r>
          </a:p>
          <a:p>
            <a:r>
              <a:rPr lang="es-ES" sz="1100" dirty="0">
                <a:solidFill>
                  <a:srgbClr val="747477"/>
                </a:solidFill>
                <a:latin typeface="Tahoma" panose="020B0604030504040204" pitchFamily="34" charset="0"/>
              </a:rPr>
              <a:t>Resultado Muy buenos</a:t>
            </a:r>
          </a:p>
        </p:txBody>
      </p:sp>
      <p:pic>
        <p:nvPicPr>
          <p:cNvPr id="39" name="Imagen 38" descr="Texto&#10;&#10;Descripción generada automáticamente">
            <a:extLst>
              <a:ext uri="{FF2B5EF4-FFF2-40B4-BE49-F238E27FC236}">
                <a16:creationId xmlns:a16="http://schemas.microsoft.com/office/drawing/2014/main" id="{0AF55BBE-BA02-522B-93AD-1A8B50859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5157192"/>
            <a:ext cx="1347593" cy="344067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A75E1C71-5027-AEC8-19DC-6B4119B86AC6}"/>
              </a:ext>
            </a:extLst>
          </p:cNvPr>
          <p:cNvGrpSpPr/>
          <p:nvPr/>
        </p:nvGrpSpPr>
        <p:grpSpPr>
          <a:xfrm>
            <a:off x="4664968" y="4725144"/>
            <a:ext cx="720080" cy="792088"/>
            <a:chOff x="560512" y="1484784"/>
            <a:chExt cx="720080" cy="792088"/>
          </a:xfrm>
        </p:grpSpPr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AF5EF915-4A23-7B09-8F42-F7F56514D126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89C8A85B-C863-1ED0-A1B4-03E8866BA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F5B3FF3-7DAF-FF07-72F4-9E36333A059F}"/>
              </a:ext>
            </a:extLst>
          </p:cNvPr>
          <p:cNvGrpSpPr/>
          <p:nvPr/>
        </p:nvGrpSpPr>
        <p:grpSpPr>
          <a:xfrm rot="16200000">
            <a:off x="4700972" y="5913276"/>
            <a:ext cx="720080" cy="792088"/>
            <a:chOff x="560512" y="1484784"/>
            <a:chExt cx="720080" cy="792088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0F5247C7-F4A5-2AB9-B615-CD7C2F473642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AA4EF739-1097-6581-0E96-BFEAB6B2C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544D77E-F92C-7841-3CEC-BA63520D4E66}"/>
              </a:ext>
            </a:extLst>
          </p:cNvPr>
          <p:cNvGrpSpPr/>
          <p:nvPr/>
        </p:nvGrpSpPr>
        <p:grpSpPr>
          <a:xfrm rot="5400000">
            <a:off x="8324548" y="4689140"/>
            <a:ext cx="720080" cy="792088"/>
            <a:chOff x="560512" y="1484784"/>
            <a:chExt cx="720080" cy="792088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4892AAB7-AA1E-6175-6229-049C6E9AFC33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33548E5D-E9EE-C2BA-A89F-79AFA8C0B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04C97DE-20A8-03A2-8DF2-E9400BCDFD56}"/>
              </a:ext>
            </a:extLst>
          </p:cNvPr>
          <p:cNvGrpSpPr/>
          <p:nvPr/>
        </p:nvGrpSpPr>
        <p:grpSpPr>
          <a:xfrm rot="10800000">
            <a:off x="8360552" y="5877271"/>
            <a:ext cx="720080" cy="792088"/>
            <a:chOff x="560512" y="1484784"/>
            <a:chExt cx="720080" cy="792088"/>
          </a:xfrm>
        </p:grpSpPr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624FE1A6-548A-F888-895C-D1B9B268CB10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B9FC74C9-2691-EC32-A660-59E44B9B31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1BA3071-72C6-2540-8B2A-728A546087FE}"/>
              </a:ext>
            </a:extLst>
          </p:cNvPr>
          <p:cNvSpPr txBox="1"/>
          <p:nvPr/>
        </p:nvSpPr>
        <p:spPr>
          <a:xfrm>
            <a:off x="4724388" y="5229200"/>
            <a:ext cx="3373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747477"/>
                </a:solidFill>
                <a:latin typeface="Tahoma" panose="020B0604030504040204" pitchFamily="34" charset="0"/>
              </a:rPr>
              <a:t>Contaminantes NO, NO2, O3, PM2.5 y PM10</a:t>
            </a:r>
          </a:p>
          <a:p>
            <a:r>
              <a:rPr lang="es-ES" sz="1100" dirty="0" err="1">
                <a:solidFill>
                  <a:srgbClr val="747477"/>
                </a:solidFill>
                <a:latin typeface="Tahoma" panose="020B0604030504040204" pitchFamily="34" charset="0"/>
              </a:rPr>
              <a:t>Intercompración</a:t>
            </a:r>
            <a:r>
              <a:rPr lang="es-ES" sz="1100" dirty="0">
                <a:solidFill>
                  <a:srgbClr val="747477"/>
                </a:solidFill>
                <a:latin typeface="Tahoma" panose="020B0604030504040204" pitchFamily="34" charset="0"/>
              </a:rPr>
              <a:t> con métodos de referencia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89F83923-56CB-9C4E-C02E-BCB9B4778A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7402" y="4869160"/>
            <a:ext cx="811222" cy="377798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D8CDD646-B361-8E45-D28E-D6502D10F8E8}"/>
              </a:ext>
            </a:extLst>
          </p:cNvPr>
          <p:cNvSpPr txBox="1"/>
          <p:nvPr/>
        </p:nvSpPr>
        <p:spPr>
          <a:xfrm>
            <a:off x="4688144" y="4797152"/>
            <a:ext cx="3161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rgbClr val="69BE28"/>
                </a:solidFill>
                <a:latin typeface="FS Me" pitchFamily="50" charset="0"/>
              </a:rPr>
              <a:t>Certificado SGS</a:t>
            </a:r>
          </a:p>
          <a:p>
            <a:r>
              <a:rPr lang="es-ES" sz="1200" b="1" dirty="0">
                <a:solidFill>
                  <a:srgbClr val="E21776"/>
                </a:solidFill>
                <a:latin typeface="Tahoma" panose="020B0604030504040204" pitchFamily="34" charset="0"/>
              </a:rPr>
              <a:t>Informe de evaluación independiente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7F9E5AC9-1EE6-4710-DAE5-EF2E7CA58C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516" y="5661248"/>
            <a:ext cx="3590854" cy="958370"/>
          </a:xfrm>
          <a:prstGeom prst="rect">
            <a:avLst/>
          </a:prstGeom>
        </p:spPr>
      </p:pic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47031588-EFAE-A205-A306-C2CB24E35554}"/>
              </a:ext>
            </a:extLst>
          </p:cNvPr>
          <p:cNvCxnSpPr>
            <a:cxnSpLocks/>
          </p:cNvCxnSpPr>
          <p:nvPr/>
        </p:nvCxnSpPr>
        <p:spPr>
          <a:xfrm flipH="1">
            <a:off x="8738370" y="5877272"/>
            <a:ext cx="486278" cy="0"/>
          </a:xfrm>
          <a:prstGeom prst="straightConnector1">
            <a:avLst/>
          </a:prstGeom>
          <a:ln w="63500">
            <a:solidFill>
              <a:srgbClr val="E21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7B73150-CDA7-FC45-AEAA-49BDF43AEC95}"/>
              </a:ext>
            </a:extLst>
          </p:cNvPr>
          <p:cNvSpPr txBox="1"/>
          <p:nvPr/>
        </p:nvSpPr>
        <p:spPr>
          <a:xfrm>
            <a:off x="8670425" y="5276527"/>
            <a:ext cx="11302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747477"/>
                </a:solidFill>
                <a:latin typeface="Tahoma" panose="020B0604030504040204" pitchFamily="34" charset="0"/>
              </a:rPr>
              <a:t>Correlación con estaciones de referencia</a:t>
            </a:r>
            <a:endParaRPr lang="en-GB" sz="1000" dirty="0">
              <a:solidFill>
                <a:srgbClr val="747477"/>
              </a:solidFill>
              <a:latin typeface="Tahoma" panose="020B0604030504040204" pitchFamily="34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4CF0B0F-F753-4AA4-024B-95274403CEEA}"/>
              </a:ext>
            </a:extLst>
          </p:cNvPr>
          <p:cNvSpPr/>
          <p:nvPr/>
        </p:nvSpPr>
        <p:spPr>
          <a:xfrm>
            <a:off x="6411283" y="5659873"/>
            <a:ext cx="2259142" cy="38493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6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4 Rectángulo">
            <a:extLst>
              <a:ext uri="{FF2B5EF4-FFF2-40B4-BE49-F238E27FC236}">
                <a16:creationId xmlns:a16="http://schemas.microsoft.com/office/drawing/2014/main" id="{BBFE51D7-A92D-FD15-6FDF-B194EE135169}"/>
              </a:ext>
            </a:extLst>
          </p:cNvPr>
          <p:cNvSpPr/>
          <p:nvPr/>
        </p:nvSpPr>
        <p:spPr>
          <a:xfrm>
            <a:off x="7860913" y="524873"/>
            <a:ext cx="141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E21776"/>
                </a:solidFill>
                <a:latin typeface="FS Me" pitchFamily="50" charset="0"/>
              </a:rPr>
              <a:t>Smart </a:t>
            </a:r>
            <a:r>
              <a:rPr lang="es-ES" dirty="0" err="1">
                <a:solidFill>
                  <a:srgbClr val="E21776"/>
                </a:solidFill>
                <a:latin typeface="FS Me" pitchFamily="50" charset="0"/>
              </a:rPr>
              <a:t>cities</a:t>
            </a:r>
            <a:endParaRPr lang="es-ES" dirty="0">
              <a:solidFill>
                <a:srgbClr val="E21776"/>
              </a:solidFill>
              <a:latin typeface="FS Me" pitchFamily="50" charset="0"/>
            </a:endParaRPr>
          </a:p>
        </p:txBody>
      </p:sp>
      <p:pic>
        <p:nvPicPr>
          <p:cNvPr id="23" name="Imagen 22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0097B69-C7CF-30B3-48FD-8827F02A2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91" y="3099336"/>
            <a:ext cx="1595264" cy="89984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4E6AC9B-9515-26AC-CC82-3EFD2C247891}"/>
              </a:ext>
            </a:extLst>
          </p:cNvPr>
          <p:cNvSpPr txBox="1"/>
          <p:nvPr/>
        </p:nvSpPr>
        <p:spPr>
          <a:xfrm>
            <a:off x="416498" y="2708920"/>
            <a:ext cx="59766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Air </a:t>
            </a:r>
            <a:r>
              <a:rPr lang="es-ES" sz="1100" b="1" i="1" dirty="0" err="1">
                <a:solidFill>
                  <a:srgbClr val="69BE28"/>
                </a:solidFill>
                <a:latin typeface="FS Me" pitchFamily="50" charset="0"/>
              </a:rPr>
              <a:t>Quality</a:t>
            </a:r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 </a:t>
            </a:r>
            <a:r>
              <a:rPr lang="es-ES" sz="1100" b="1" i="1" dirty="0" err="1">
                <a:solidFill>
                  <a:srgbClr val="69BE28"/>
                </a:solidFill>
                <a:latin typeface="FS Me" pitchFamily="50" charset="0"/>
              </a:rPr>
              <a:t>Mapping</a:t>
            </a:r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 (</a:t>
            </a:r>
            <a:r>
              <a:rPr lang="es-ES" sz="1100" b="1" i="1" dirty="0" err="1">
                <a:solidFill>
                  <a:srgbClr val="69BE28"/>
                </a:solidFill>
                <a:latin typeface="FS Me" pitchFamily="50" charset="0"/>
              </a:rPr>
              <a:t>bAQM</a:t>
            </a:r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) </a:t>
            </a:r>
            <a:r>
              <a:rPr lang="es-ES" sz="1100" b="1" dirty="0">
                <a:solidFill>
                  <a:srgbClr val="E21776"/>
                </a:solidFill>
              </a:rPr>
              <a:t>“La herramienta que cualquier ciudad sueña con tener”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37FD8DC-8F81-3E4C-7743-04F37A26060D}"/>
              </a:ext>
            </a:extLst>
          </p:cNvPr>
          <p:cNvSpPr txBox="1"/>
          <p:nvPr/>
        </p:nvSpPr>
        <p:spPr>
          <a:xfrm>
            <a:off x="421419" y="2970530"/>
            <a:ext cx="390477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Los valores límite de NO2, O3, NO y partículas sobre calidad del aire se </a:t>
            </a:r>
            <a:r>
              <a:rPr lang="es-ES" dirty="0">
                <a:solidFill>
                  <a:srgbClr val="E21776"/>
                </a:solidFill>
              </a:rPr>
              <a:t>exceden sistemáticamente en muchas ciudades</a:t>
            </a:r>
            <a:r>
              <a:rPr lang="es-ES" dirty="0"/>
              <a:t>. Este servicio permite </a:t>
            </a:r>
            <a:r>
              <a:rPr lang="es-ES" dirty="0">
                <a:solidFill>
                  <a:srgbClr val="E21776"/>
                </a:solidFill>
              </a:rPr>
              <a:t>cuantificar y entender la exposición de los ciudadanos a contaminantes</a:t>
            </a:r>
            <a:r>
              <a:rPr lang="es-ES" dirty="0"/>
              <a:t>, evaluar el impacto de las medidas de mejora de la calidad del aire y </a:t>
            </a:r>
            <a:r>
              <a:rPr lang="es-ES" dirty="0">
                <a:solidFill>
                  <a:srgbClr val="E21776"/>
                </a:solidFill>
              </a:rPr>
              <a:t>mejorar su planificación</a:t>
            </a:r>
            <a:r>
              <a:rPr lang="es-ES" dirty="0"/>
              <a:t>. Todo esto es posible gracias a predicciones precisas de calidad del aire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26838DA-363A-C249-E6C2-5B1A009885D0}"/>
              </a:ext>
            </a:extLst>
          </p:cNvPr>
          <p:cNvSpPr txBox="1"/>
          <p:nvPr/>
        </p:nvSpPr>
        <p:spPr>
          <a:xfrm>
            <a:off x="4326195" y="2996952"/>
            <a:ext cx="353471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40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sz="1100" dirty="0"/>
              <a:t>El modelo </a:t>
            </a:r>
            <a:r>
              <a:rPr lang="es-ES" sz="1100" dirty="0" err="1"/>
              <a:t>bettair</a:t>
            </a:r>
            <a:r>
              <a:rPr lang="es-ES" sz="1100" dirty="0"/>
              <a:t> tiene en cuenta los cañones urbanos usando un módulo de Inteligencia Artificial (IA) para simulaciones de Dinámica de Fluidos Computacional (CFD). Esté módulo ha sido desarrollado en </a:t>
            </a:r>
            <a:r>
              <a:rPr lang="es-ES" sz="1100" dirty="0">
                <a:solidFill>
                  <a:srgbClr val="E21776"/>
                </a:solidFill>
              </a:rPr>
              <a:t>colaboración con el Barcelona </a:t>
            </a:r>
            <a:r>
              <a:rPr lang="es-ES" sz="1100" dirty="0" err="1">
                <a:solidFill>
                  <a:srgbClr val="E21776"/>
                </a:solidFill>
              </a:rPr>
              <a:t>Supercomputing</a:t>
            </a:r>
            <a:r>
              <a:rPr lang="es-ES" sz="1100" dirty="0">
                <a:solidFill>
                  <a:srgbClr val="E21776"/>
                </a:solidFill>
              </a:rPr>
              <a:t> Center (BSC)</a:t>
            </a:r>
            <a:r>
              <a:rPr lang="es-ES" sz="1100" dirty="0"/>
              <a:t> y </a:t>
            </a:r>
            <a:r>
              <a:rPr lang="es-ES" sz="1100" b="1" dirty="0">
                <a:solidFill>
                  <a:srgbClr val="E21776"/>
                </a:solidFill>
              </a:rPr>
              <a:t>premiado con el </a:t>
            </a:r>
            <a:r>
              <a:rPr lang="es-ES" sz="1100" dirty="0">
                <a:hlinkClick r:id="rId4"/>
              </a:rPr>
              <a:t>HPC Innovation Excellence Award</a:t>
            </a:r>
            <a:r>
              <a:rPr lang="es-ES" sz="1100" dirty="0"/>
              <a:t> de la prestigiosa Hyperion </a:t>
            </a:r>
            <a:r>
              <a:rPr lang="es-ES" sz="1100" dirty="0" err="1"/>
              <a:t>Research</a:t>
            </a:r>
            <a:r>
              <a:rPr lang="es-ES" sz="1100" dirty="0"/>
              <a:t>.</a:t>
            </a:r>
          </a:p>
        </p:txBody>
      </p:sp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0F076934-4891-BB08-C309-42928A201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10" y="4083216"/>
            <a:ext cx="1286182" cy="22621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32F7A7A-9464-49AC-162B-BF0649B50394}"/>
              </a:ext>
            </a:extLst>
          </p:cNvPr>
          <p:cNvSpPr txBox="1"/>
          <p:nvPr/>
        </p:nvSpPr>
        <p:spPr>
          <a:xfrm>
            <a:off x="416498" y="4699342"/>
            <a:ext cx="4464496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Ofrecemos un servicio de realización de campañas de monitorización del aire donde lo necesites, mediante un alquiler de equipos IoT. </a:t>
            </a:r>
          </a:p>
          <a:p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Opción de alimentación con placas solares y existe la posibilidad de elegir el número, duración y ubicación de los puntos de muestreo.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Cambiarlos de lugar cuando desees.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 instalación la realizarán nuestros técnicos, o bien tú mismo, de una forma sencilla.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Podrás acceder a los datos en tiempo real, y descargarlos, ver gráficas, configurar alertas personalizadas, y mucho más.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DAEA1E0-4B22-A2E0-D131-4110FAD6C2D7}"/>
              </a:ext>
            </a:extLst>
          </p:cNvPr>
          <p:cNvSpPr txBox="1"/>
          <p:nvPr/>
        </p:nvSpPr>
        <p:spPr>
          <a:xfrm>
            <a:off x="272480" y="4437112"/>
            <a:ext cx="4959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dirty="0"/>
              <a:t>¿Realizar campañas de medida puntuales o periódicas de calidad del aire?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0CC62E0-DDDE-8648-247C-DFA5582FC757}"/>
              </a:ext>
            </a:extLst>
          </p:cNvPr>
          <p:cNvSpPr txBox="1"/>
          <p:nvPr/>
        </p:nvSpPr>
        <p:spPr>
          <a:xfrm>
            <a:off x="5271493" y="4698722"/>
            <a:ext cx="34259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Si no quieres comprar equipos IoT para medir la calidad del aire, no hay problema, ! los alquilamos !</a:t>
            </a:r>
          </a:p>
          <a:p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Por el tiempo que necesites, los puedes conectar tú mismo, donde quieras, cuando quieras.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También disponible renting de nodos IoT por 12, 18 o 24 meses.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Los pones donde quieras, los enciendes y ¡listo!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También suministramos datos durante el tiempo que necesites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0DAEB4-6635-4491-F725-8C5860BC1C08}"/>
              </a:ext>
            </a:extLst>
          </p:cNvPr>
          <p:cNvSpPr txBox="1"/>
          <p:nvPr/>
        </p:nvSpPr>
        <p:spPr>
          <a:xfrm>
            <a:off x="5241032" y="4437112"/>
            <a:ext cx="38253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dirty="0"/>
              <a:t>¿Alquiler o Renting o venta de datos?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CA35E358-7A5C-F5EC-CE9C-85DDC8B2A2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889" t="21785" r="40705" b="21787"/>
          <a:stretch/>
        </p:blipFill>
        <p:spPr>
          <a:xfrm>
            <a:off x="8913440" y="4552571"/>
            <a:ext cx="734454" cy="864843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EC7AE0D9-25DF-92A4-8228-3125CC733F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8069" t="21901" r="6238" b="22012"/>
          <a:stretch/>
        </p:blipFill>
        <p:spPr>
          <a:xfrm>
            <a:off x="9037352" y="5516485"/>
            <a:ext cx="523248" cy="864843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188EACA0-D926-A712-E2B8-483C8282842B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51" name="Imagen 50" descr="Diagrama&#10;&#10;Descripción generada automáticamente">
              <a:extLst>
                <a:ext uri="{FF2B5EF4-FFF2-40B4-BE49-F238E27FC236}">
                  <a16:creationId xmlns:a16="http://schemas.microsoft.com/office/drawing/2014/main" id="{3B74AAD7-13AD-6080-1A32-650375DB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52" name="Imagen 51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11361457-8542-3FC7-D953-A61F87EA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53" name="Gráfico 52">
              <a:extLst>
                <a:ext uri="{FF2B5EF4-FFF2-40B4-BE49-F238E27FC236}">
                  <a16:creationId xmlns:a16="http://schemas.microsoft.com/office/drawing/2014/main" id="{BB56053E-DB2F-2497-4E88-18F070394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54" name="Imagen 53" descr="Icono&#10;&#10;Descripción generada automáticamente">
              <a:extLst>
                <a:ext uri="{FF2B5EF4-FFF2-40B4-BE49-F238E27FC236}">
                  <a16:creationId xmlns:a16="http://schemas.microsoft.com/office/drawing/2014/main" id="{FF3D192D-7C20-C17F-B5B2-9A7E8780C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55" name="Imagen 54" descr="Icono&#10;&#10;Descripción generada automáticamente">
              <a:extLst>
                <a:ext uri="{FF2B5EF4-FFF2-40B4-BE49-F238E27FC236}">
                  <a16:creationId xmlns:a16="http://schemas.microsoft.com/office/drawing/2014/main" id="{60BD969F-FBC5-7F6D-B4BE-AAB3E3059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  <p:pic>
        <p:nvPicPr>
          <p:cNvPr id="2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9014A7B-B3F7-0B79-9F65-3A9A94499E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09" y="1131090"/>
            <a:ext cx="2674455" cy="13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18CF92-2D51-90FE-8C8B-1C4A2B5A77B5}"/>
              </a:ext>
            </a:extLst>
          </p:cNvPr>
          <p:cNvSpPr txBox="1"/>
          <p:nvPr/>
        </p:nvSpPr>
        <p:spPr>
          <a:xfrm>
            <a:off x="416498" y="1385817"/>
            <a:ext cx="56886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/>
              <a:t>La </a:t>
            </a:r>
            <a:r>
              <a:rPr lang="es-ES" dirty="0">
                <a:solidFill>
                  <a:srgbClr val="E21776"/>
                </a:solidFill>
              </a:rPr>
              <a:t>visualización de datos </a:t>
            </a:r>
            <a:r>
              <a:rPr lang="es-ES" dirty="0"/>
              <a:t>es geolocalizada y permite, mediante usuario y contraseña, ver en tiempo real la información de todos sus nodos: sobre un mapa, gráficas personalizables por parámetros, generación automática de informes, descarga de datos históricos, etc.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2E6A5A-9C2F-F311-2DC5-D8BA5EC04E0F}"/>
              </a:ext>
            </a:extLst>
          </p:cNvPr>
          <p:cNvSpPr txBox="1"/>
          <p:nvPr/>
        </p:nvSpPr>
        <p:spPr>
          <a:xfrm>
            <a:off x="416498" y="1124744"/>
            <a:ext cx="2808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Visualización de los datos en tiempo real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07D78E41-C0A0-72C4-CB6C-3817ADB56C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86" y="2097793"/>
            <a:ext cx="480322" cy="4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2E5873C-9DC0-23A9-3B57-6828381BDAA0}"/>
              </a:ext>
            </a:extLst>
          </p:cNvPr>
          <p:cNvGrpSpPr/>
          <p:nvPr/>
        </p:nvGrpSpPr>
        <p:grpSpPr>
          <a:xfrm>
            <a:off x="-447600" y="1307154"/>
            <a:ext cx="3874697" cy="3424602"/>
            <a:chOff x="51388" y="1720891"/>
            <a:chExt cx="3874697" cy="3424602"/>
          </a:xfrm>
        </p:grpSpPr>
        <p:pic>
          <p:nvPicPr>
            <p:cNvPr id="5" name="Imagen 4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1CCB272F-A5DE-76E8-DA1A-15695C704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6" name="Imagen 5" descr="Diagrama&#10;&#10;Descripción generada automáticamente">
              <a:extLst>
                <a:ext uri="{FF2B5EF4-FFF2-40B4-BE49-F238E27FC236}">
                  <a16:creationId xmlns:a16="http://schemas.microsoft.com/office/drawing/2014/main" id="{3EA5EFE5-E2D9-EAFE-32F0-165BA3E0C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7" name="Imagen 6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EAAAA049-067C-E763-B2B6-907D0C9F3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76D78D66-A6EF-1BE3-034D-7C41D6843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sp>
        <p:nvSpPr>
          <p:cNvPr id="2" name="4 Rectángulo">
            <a:extLst>
              <a:ext uri="{FF2B5EF4-FFF2-40B4-BE49-F238E27FC236}">
                <a16:creationId xmlns:a16="http://schemas.microsoft.com/office/drawing/2014/main" id="{857EA2FE-78F8-B9A9-0D29-1DAC622F8374}"/>
              </a:ext>
            </a:extLst>
          </p:cNvPr>
          <p:cNvSpPr/>
          <p:nvPr/>
        </p:nvSpPr>
        <p:spPr>
          <a:xfrm>
            <a:off x="1960489" y="2145050"/>
            <a:ext cx="6664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E21776"/>
                </a:solidFill>
                <a:latin typeface="FS Me" pitchFamily="50" charset="0"/>
              </a:rPr>
              <a:t>Por un aire de más calidad</a:t>
            </a: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C0580AB7-4687-AF8A-4DCF-88D5DC128975}"/>
              </a:ext>
            </a:extLst>
          </p:cNvPr>
          <p:cNvSpPr/>
          <p:nvPr/>
        </p:nvSpPr>
        <p:spPr>
          <a:xfrm>
            <a:off x="2878660" y="3023954"/>
            <a:ext cx="45905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rgbClr val="E21776"/>
                </a:solidFill>
                <a:latin typeface="FS Me" pitchFamily="50" charset="0"/>
              </a:rPr>
              <a:t>¿recorremos juntos el camino?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7FEA76E-BABB-4432-9511-7F973883E6F1}"/>
              </a:ext>
            </a:extLst>
          </p:cNvPr>
          <p:cNvGrpSpPr/>
          <p:nvPr/>
        </p:nvGrpSpPr>
        <p:grpSpPr>
          <a:xfrm>
            <a:off x="7905328" y="300449"/>
            <a:ext cx="1220443" cy="603309"/>
            <a:chOff x="4151117" y="453290"/>
            <a:chExt cx="1220443" cy="603309"/>
          </a:xfrm>
        </p:grpSpPr>
        <p:pic>
          <p:nvPicPr>
            <p:cNvPr id="24" name="Imagen 23" descr="Diagrama&#10;&#10;Descripción generada automáticamente">
              <a:extLst>
                <a:ext uri="{FF2B5EF4-FFF2-40B4-BE49-F238E27FC236}">
                  <a16:creationId xmlns:a16="http://schemas.microsoft.com/office/drawing/2014/main" id="{9F7ED2EF-CFD4-134D-2B84-CE5834FDC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25" name="Imagen 24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E56DBE22-203F-8937-0E33-0AB6CA3DD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2DEAB1B6-BBDE-137E-35B6-87CF7809D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27" name="Imagen 26" descr="Icono&#10;&#10;Descripción generada automáticamente">
              <a:extLst>
                <a:ext uri="{FF2B5EF4-FFF2-40B4-BE49-F238E27FC236}">
                  <a16:creationId xmlns:a16="http://schemas.microsoft.com/office/drawing/2014/main" id="{6083A8D9-2824-BF37-1092-8FA2A91E1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28" name="Imagen 27" descr="Icono&#10;&#10;Descripción generada automáticamente">
              <a:extLst>
                <a:ext uri="{FF2B5EF4-FFF2-40B4-BE49-F238E27FC236}">
                  <a16:creationId xmlns:a16="http://schemas.microsoft.com/office/drawing/2014/main" id="{83896B22-51D9-A480-035F-9D193A7FB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BD085E21-D020-1795-97EA-815A6F9D63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6" y="5315030"/>
            <a:ext cx="234040" cy="23404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95DDE56C-0C8F-E5A9-09E9-42D4E7351364}"/>
              </a:ext>
            </a:extLst>
          </p:cNvPr>
          <p:cNvSpPr txBox="1"/>
          <p:nvPr/>
        </p:nvSpPr>
        <p:spPr>
          <a:xfrm>
            <a:off x="448202" y="5301208"/>
            <a:ext cx="1814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10"/>
              </a:rPr>
              <a:t>www.dnota.com</a:t>
            </a:r>
            <a:endParaRPr lang="es-ES" sz="1100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60AB7B2A-DEA6-51B8-E2EF-B6C3199C7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4" y="5618238"/>
            <a:ext cx="211581" cy="21158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F339A50F-D75C-6B20-D207-6005D46E12EE}"/>
              </a:ext>
            </a:extLst>
          </p:cNvPr>
          <p:cNvSpPr txBox="1"/>
          <p:nvPr/>
        </p:nvSpPr>
        <p:spPr>
          <a:xfrm>
            <a:off x="458999" y="5606786"/>
            <a:ext cx="2852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12"/>
              </a:rPr>
              <a:t>https://www.linkedin.com/company/dnota/</a:t>
            </a:r>
            <a:endParaRPr lang="es-ES" sz="1100" dirty="0"/>
          </a:p>
        </p:txBody>
      </p:sp>
      <p:pic>
        <p:nvPicPr>
          <p:cNvPr id="43" name="Imagen 4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C375278-DDD5-027E-DDBD-850CC70133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" y="5955929"/>
            <a:ext cx="261610" cy="26161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29663651-B572-5E1C-CF36-48CAD399505C}"/>
              </a:ext>
            </a:extLst>
          </p:cNvPr>
          <p:cNvSpPr txBox="1"/>
          <p:nvPr/>
        </p:nvSpPr>
        <p:spPr>
          <a:xfrm>
            <a:off x="452063" y="5932588"/>
            <a:ext cx="2674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14"/>
              </a:rPr>
              <a:t>dnota (@dnotamedioamb) / Twitter</a:t>
            </a:r>
            <a:endParaRPr lang="es-ES" sz="1100" dirty="0"/>
          </a:p>
        </p:txBody>
      </p:sp>
      <p:pic>
        <p:nvPicPr>
          <p:cNvPr id="45" name="Imagen 4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0956FEF-8444-7A2C-7296-2926E8B1A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282729"/>
            <a:ext cx="261610" cy="261610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34DE4E92-3B30-61F0-F994-83C8C4543BF2}"/>
              </a:ext>
            </a:extLst>
          </p:cNvPr>
          <p:cNvSpPr txBox="1"/>
          <p:nvPr/>
        </p:nvSpPr>
        <p:spPr>
          <a:xfrm>
            <a:off x="442888" y="6254858"/>
            <a:ext cx="23487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16"/>
              </a:rPr>
              <a:t>dnota medio ambiente - YouTube</a:t>
            </a:r>
            <a:endParaRPr lang="es-ES" sz="1100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6DE8434-0899-156F-DB3E-4FF3BCFE2335}"/>
              </a:ext>
            </a:extLst>
          </p:cNvPr>
          <p:cNvGrpSpPr/>
          <p:nvPr/>
        </p:nvGrpSpPr>
        <p:grpSpPr>
          <a:xfrm>
            <a:off x="5775007" y="4725144"/>
            <a:ext cx="4002528" cy="2066913"/>
            <a:chOff x="5775007" y="4725144"/>
            <a:chExt cx="4002528" cy="2066913"/>
          </a:xfrm>
        </p:grpSpPr>
        <p:pic>
          <p:nvPicPr>
            <p:cNvPr id="18" name="Imagen 17" descr="Icono&#10;&#10;Descripción generada automáticamente">
              <a:extLst>
                <a:ext uri="{FF2B5EF4-FFF2-40B4-BE49-F238E27FC236}">
                  <a16:creationId xmlns:a16="http://schemas.microsoft.com/office/drawing/2014/main" id="{649CF112-D483-610B-B6B8-ED9FC4E5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378" y="6162211"/>
              <a:ext cx="579157" cy="579157"/>
            </a:xfrm>
            <a:prstGeom prst="rect">
              <a:avLst/>
            </a:prstGeom>
          </p:spPr>
        </p:pic>
        <p:pic>
          <p:nvPicPr>
            <p:cNvPr id="19" name="Imagen 18" descr="Texto, Icono&#10;&#10;Descripción generada automáticamente">
              <a:extLst>
                <a:ext uri="{FF2B5EF4-FFF2-40B4-BE49-F238E27FC236}">
                  <a16:creationId xmlns:a16="http://schemas.microsoft.com/office/drawing/2014/main" id="{284D215C-79E8-D25D-3DB4-510AAAA1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171" y="6162211"/>
              <a:ext cx="713277" cy="579157"/>
            </a:xfrm>
            <a:prstGeom prst="rect">
              <a:avLst/>
            </a:prstGeom>
          </p:spPr>
        </p:pic>
        <p:pic>
          <p:nvPicPr>
            <p:cNvPr id="20" name="Imagen 19" descr="Icono&#10;&#10;Descripción generada automáticamente">
              <a:extLst>
                <a:ext uri="{FF2B5EF4-FFF2-40B4-BE49-F238E27FC236}">
                  <a16:creationId xmlns:a16="http://schemas.microsoft.com/office/drawing/2014/main" id="{562EAECA-2251-0A0A-096D-F5F91C1B2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6045048"/>
              <a:ext cx="747009" cy="747009"/>
            </a:xfrm>
            <a:prstGeom prst="rect">
              <a:avLst/>
            </a:prstGeom>
          </p:spPr>
        </p:pic>
        <p:pic>
          <p:nvPicPr>
            <p:cNvPr id="21" name="Imagen 20" descr="Icono&#10;&#10;Descripción generada automáticamente">
              <a:extLst>
                <a:ext uri="{FF2B5EF4-FFF2-40B4-BE49-F238E27FC236}">
                  <a16:creationId xmlns:a16="http://schemas.microsoft.com/office/drawing/2014/main" id="{A18F8925-ABF0-762A-E8AF-2E6B6D62F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007" y="5979199"/>
              <a:ext cx="762169" cy="762169"/>
            </a:xfrm>
            <a:prstGeom prst="rect">
              <a:avLst/>
            </a:prstGeom>
          </p:spPr>
        </p:pic>
        <p:pic>
          <p:nvPicPr>
            <p:cNvPr id="22" name="Imagen 21" descr="Icono&#10;&#10;Descripción generada automáticamente">
              <a:extLst>
                <a:ext uri="{FF2B5EF4-FFF2-40B4-BE49-F238E27FC236}">
                  <a16:creationId xmlns:a16="http://schemas.microsoft.com/office/drawing/2014/main" id="{6877C004-3E1E-9029-F913-4A3929CBA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440" y="6078552"/>
              <a:ext cx="662816" cy="662816"/>
            </a:xfrm>
            <a:prstGeom prst="rect">
              <a:avLst/>
            </a:prstGeom>
          </p:spPr>
        </p:pic>
        <p:pic>
          <p:nvPicPr>
            <p:cNvPr id="29" name="Imagen 28" descr="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554BA65A-89B3-AAAE-97CB-65F043D20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407" y="4725144"/>
              <a:ext cx="977903" cy="1072977"/>
            </a:xfrm>
            <a:prstGeom prst="rect">
              <a:avLst/>
            </a:prstGeom>
          </p:spPr>
        </p:pic>
        <p:pic>
          <p:nvPicPr>
            <p:cNvPr id="30" name="Imagen 29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1090C11A-D5A0-A9D4-F64E-207FA8557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817" y="5061380"/>
              <a:ext cx="654575" cy="65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48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734693-D8BB-7E83-6F41-F1693A734AE1}"/>
              </a:ext>
            </a:extLst>
          </p:cNvPr>
          <p:cNvGrpSpPr/>
          <p:nvPr/>
        </p:nvGrpSpPr>
        <p:grpSpPr>
          <a:xfrm>
            <a:off x="-447600" y="1307154"/>
            <a:ext cx="3874697" cy="3424602"/>
            <a:chOff x="51388" y="1720891"/>
            <a:chExt cx="3874697" cy="3424602"/>
          </a:xfrm>
        </p:grpSpPr>
        <p:pic>
          <p:nvPicPr>
            <p:cNvPr id="10" name="Imagen 9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6FBCBA2A-9A05-FBAE-FF37-9B16D683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11" name="Imagen 10" descr="Diagrama&#10;&#10;Descripción generada automáticamente">
              <a:extLst>
                <a:ext uri="{FF2B5EF4-FFF2-40B4-BE49-F238E27FC236}">
                  <a16:creationId xmlns:a16="http://schemas.microsoft.com/office/drawing/2014/main" id="{52577C96-5E1E-41E8-1DF1-0F5EFF00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12" name="Imagen 11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47CCE635-FAFC-0A81-DA0B-34479676E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6C519CEC-E6F6-6172-0055-D329FFC37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sp>
        <p:nvSpPr>
          <p:cNvPr id="5" name="4 Rectángulo"/>
          <p:cNvSpPr/>
          <p:nvPr/>
        </p:nvSpPr>
        <p:spPr>
          <a:xfrm>
            <a:off x="2767579" y="2721114"/>
            <a:ext cx="1959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b="1" dirty="0">
                <a:solidFill>
                  <a:srgbClr val="E21776"/>
                </a:solidFill>
                <a:latin typeface="FS Me" pitchFamily="50" charset="0"/>
              </a:rPr>
              <a:t>Gracias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B8EC899-3101-66F7-6B02-57D685F0C82A}"/>
              </a:ext>
            </a:extLst>
          </p:cNvPr>
          <p:cNvGrpSpPr/>
          <p:nvPr/>
        </p:nvGrpSpPr>
        <p:grpSpPr>
          <a:xfrm>
            <a:off x="7905328" y="300449"/>
            <a:ext cx="1220443" cy="603309"/>
            <a:chOff x="4151117" y="453290"/>
            <a:chExt cx="1220443" cy="603309"/>
          </a:xfrm>
        </p:grpSpPr>
        <p:pic>
          <p:nvPicPr>
            <p:cNvPr id="3" name="Imagen 2" descr="Diagrama&#10;&#10;Descripción generada automáticamente">
              <a:extLst>
                <a:ext uri="{FF2B5EF4-FFF2-40B4-BE49-F238E27FC236}">
                  <a16:creationId xmlns:a16="http://schemas.microsoft.com/office/drawing/2014/main" id="{5B48E433-174A-9452-33B3-81D88D523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4" name="Imagen 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2D971D81-755F-4FEB-1630-AFA211376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035FE678-5FE5-EB3E-2995-7868F147E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7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10221A44-FB5F-523C-0702-2FE30F30D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8" name="Imagen 7" descr="Icono&#10;&#10;Descripción generada automáticamente">
              <a:extLst>
                <a:ext uri="{FF2B5EF4-FFF2-40B4-BE49-F238E27FC236}">
                  <a16:creationId xmlns:a16="http://schemas.microsoft.com/office/drawing/2014/main" id="{EE4A7F23-16A4-B091-1A4E-BBF19CB9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218C580-533A-66E3-320B-398D60052290}"/>
              </a:ext>
            </a:extLst>
          </p:cNvPr>
          <p:cNvGrpSpPr/>
          <p:nvPr/>
        </p:nvGrpSpPr>
        <p:grpSpPr>
          <a:xfrm>
            <a:off x="5775007" y="4725144"/>
            <a:ext cx="4002528" cy="2066913"/>
            <a:chOff x="5775007" y="4725144"/>
            <a:chExt cx="4002528" cy="2066913"/>
          </a:xfrm>
        </p:grpSpPr>
        <p:pic>
          <p:nvPicPr>
            <p:cNvPr id="15" name="Imagen 14" descr="Icono&#10;&#10;Descripción generada automáticamente">
              <a:extLst>
                <a:ext uri="{FF2B5EF4-FFF2-40B4-BE49-F238E27FC236}">
                  <a16:creationId xmlns:a16="http://schemas.microsoft.com/office/drawing/2014/main" id="{97531D10-DE56-5ABA-EAB5-8FD544B1A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378" y="6162211"/>
              <a:ext cx="579157" cy="579157"/>
            </a:xfrm>
            <a:prstGeom prst="rect">
              <a:avLst/>
            </a:prstGeom>
          </p:spPr>
        </p:pic>
        <p:pic>
          <p:nvPicPr>
            <p:cNvPr id="16" name="Imagen 15" descr="Texto, Icono&#10;&#10;Descripción generada automáticamente">
              <a:extLst>
                <a:ext uri="{FF2B5EF4-FFF2-40B4-BE49-F238E27FC236}">
                  <a16:creationId xmlns:a16="http://schemas.microsoft.com/office/drawing/2014/main" id="{871DA063-C220-3202-9059-0E19E4695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171" y="6162211"/>
              <a:ext cx="713277" cy="579157"/>
            </a:xfrm>
            <a:prstGeom prst="rect">
              <a:avLst/>
            </a:prstGeom>
          </p:spPr>
        </p:pic>
        <p:pic>
          <p:nvPicPr>
            <p:cNvPr id="17" name="Imagen 16" descr="Icono&#10;&#10;Descripción generada automáticamente">
              <a:extLst>
                <a:ext uri="{FF2B5EF4-FFF2-40B4-BE49-F238E27FC236}">
                  <a16:creationId xmlns:a16="http://schemas.microsoft.com/office/drawing/2014/main" id="{AA0F5785-16D0-DBFB-E76B-550134B13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6045048"/>
              <a:ext cx="747009" cy="747009"/>
            </a:xfrm>
            <a:prstGeom prst="rect">
              <a:avLst/>
            </a:prstGeom>
          </p:spPr>
        </p:pic>
        <p:pic>
          <p:nvPicPr>
            <p:cNvPr id="18" name="Imagen 17" descr="Icono&#10;&#10;Descripción generada automáticamente">
              <a:extLst>
                <a:ext uri="{FF2B5EF4-FFF2-40B4-BE49-F238E27FC236}">
                  <a16:creationId xmlns:a16="http://schemas.microsoft.com/office/drawing/2014/main" id="{D75C9428-BFC4-A5B0-FC4E-6CADF655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007" y="5979199"/>
              <a:ext cx="762169" cy="762169"/>
            </a:xfrm>
            <a:prstGeom prst="rect">
              <a:avLst/>
            </a:prstGeom>
          </p:spPr>
        </p:pic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83FC7F80-FE20-399B-67A7-95FE5AD39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440" y="6078552"/>
              <a:ext cx="662816" cy="662816"/>
            </a:xfrm>
            <a:prstGeom prst="rect">
              <a:avLst/>
            </a:prstGeom>
          </p:spPr>
        </p:pic>
        <p:pic>
          <p:nvPicPr>
            <p:cNvPr id="20" name="Imagen 19" descr="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D12F24F9-F2C1-66BA-245F-FE0CA3393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407" y="4725144"/>
              <a:ext cx="977903" cy="1072977"/>
            </a:xfrm>
            <a:prstGeom prst="rect">
              <a:avLst/>
            </a:prstGeom>
          </p:spPr>
        </p:pic>
        <p:pic>
          <p:nvPicPr>
            <p:cNvPr id="21" name="Imagen 20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FD31AF13-2E64-90EB-A51B-6210E781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817" y="5061380"/>
              <a:ext cx="654575" cy="65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95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D645EFBD-B189-AD8F-8C7B-B4C66912FB9C}"/>
              </a:ext>
            </a:extLst>
          </p:cNvPr>
          <p:cNvGrpSpPr/>
          <p:nvPr/>
        </p:nvGrpSpPr>
        <p:grpSpPr>
          <a:xfrm>
            <a:off x="0" y="1141430"/>
            <a:ext cx="3874697" cy="3424602"/>
            <a:chOff x="51388" y="1720891"/>
            <a:chExt cx="3874697" cy="3424602"/>
          </a:xfrm>
        </p:grpSpPr>
        <p:pic>
          <p:nvPicPr>
            <p:cNvPr id="41" name="Imagen 40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CF05F5DE-B0AE-1BA1-31AF-BB6C5DF3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42" name="Imagen 41" descr="Diagrama&#10;&#10;Descripción generada automáticamente">
              <a:extLst>
                <a:ext uri="{FF2B5EF4-FFF2-40B4-BE49-F238E27FC236}">
                  <a16:creationId xmlns:a16="http://schemas.microsoft.com/office/drawing/2014/main" id="{173717C8-904E-FBD7-7CB6-F387A5A3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43" name="Imagen 42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1A69CAFF-D544-A472-5CDB-6ACACB46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BDD4DC2E-295A-5F7B-5622-42314DE3F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1640632" y="1839013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rgbClr val="E21776"/>
                </a:solidFill>
                <a:latin typeface="FS Me" pitchFamily="50" charset="0"/>
              </a:rPr>
              <a:t> </a:t>
            </a:r>
            <a:r>
              <a:rPr lang="es-ES" sz="2000" i="1" dirty="0">
                <a:solidFill>
                  <a:srgbClr val="E21776"/>
                </a:solidFill>
                <a:latin typeface="FS Me Bold" pitchFamily="1" charset="0"/>
              </a:rPr>
              <a:t>Sobre dnota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Productos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Servicios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Productos y Servicios avanzados IoT Calidad del Aire y Smart </a:t>
            </a:r>
            <a:r>
              <a:rPr lang="es-E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Cities</a:t>
            </a:r>
            <a:endParaRPr lang="es-ES" sz="2000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55727BAC-4B85-EB81-4A90-4E96F2AE6354}"/>
              </a:ext>
            </a:extLst>
          </p:cNvPr>
          <p:cNvSpPr/>
          <p:nvPr/>
        </p:nvSpPr>
        <p:spPr>
          <a:xfrm>
            <a:off x="8458949" y="602104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i="1" dirty="0">
                <a:solidFill>
                  <a:srgbClr val="E21776"/>
                </a:solidFill>
                <a:latin typeface="FS Me" pitchFamily="50" charset="0"/>
              </a:rPr>
              <a:t>Índice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58B4B69-59EB-14EC-6551-D84E71E104E2}"/>
              </a:ext>
            </a:extLst>
          </p:cNvPr>
          <p:cNvGrpSpPr/>
          <p:nvPr/>
        </p:nvGrpSpPr>
        <p:grpSpPr>
          <a:xfrm>
            <a:off x="2144688" y="1628799"/>
            <a:ext cx="720080" cy="792088"/>
            <a:chOff x="560512" y="1484784"/>
            <a:chExt cx="720080" cy="792088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6C6E600-418D-0B48-7708-12F79378562C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9AB2E9C-877C-C6AB-5154-045B92D07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0E1FD04-7022-686B-2707-717885BFCD96}"/>
              </a:ext>
            </a:extLst>
          </p:cNvPr>
          <p:cNvGrpSpPr/>
          <p:nvPr/>
        </p:nvGrpSpPr>
        <p:grpSpPr>
          <a:xfrm rot="16200000">
            <a:off x="2180692" y="4617132"/>
            <a:ext cx="720080" cy="792088"/>
            <a:chOff x="560512" y="1484784"/>
            <a:chExt cx="720080" cy="792088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FD6DAFA-BD8D-A29C-5860-FCDB03C470E9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F0DD6F4-0880-B1B6-D0CA-5A61850E0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360B90-1B3E-4838-DF46-772778C9E928}"/>
              </a:ext>
            </a:extLst>
          </p:cNvPr>
          <p:cNvGrpSpPr/>
          <p:nvPr/>
        </p:nvGrpSpPr>
        <p:grpSpPr>
          <a:xfrm rot="5400000">
            <a:off x="7185248" y="1628799"/>
            <a:ext cx="720080" cy="792088"/>
            <a:chOff x="560512" y="1484784"/>
            <a:chExt cx="720080" cy="792088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EAB2DF3F-E104-1B99-3C35-187C1DC3B47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7BA2AD0B-7350-4A2E-82C8-48FEAAE52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9C2FE8A-3FF7-8CD7-5C75-DC3A5937DEEC}"/>
              </a:ext>
            </a:extLst>
          </p:cNvPr>
          <p:cNvGrpSpPr/>
          <p:nvPr/>
        </p:nvGrpSpPr>
        <p:grpSpPr>
          <a:xfrm rot="10800000">
            <a:off x="7257256" y="4509119"/>
            <a:ext cx="720080" cy="792088"/>
            <a:chOff x="560512" y="1484784"/>
            <a:chExt cx="720080" cy="792088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85A42151-80E5-04C6-B9E3-9938B3F4F7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27FC0703-7F0E-E295-853C-872E37168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8E5D758-5F7D-284F-D73B-FF612A7E1632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46" name="Imagen 45" descr="Diagrama&#10;&#10;Descripción generada automáticamente">
              <a:extLst>
                <a:ext uri="{FF2B5EF4-FFF2-40B4-BE49-F238E27FC236}">
                  <a16:creationId xmlns:a16="http://schemas.microsoft.com/office/drawing/2014/main" id="{98EBCF1F-D662-0185-D9D1-59DEACEC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47" name="Imagen 46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85ED6D55-1A7A-1651-ADAE-67103F2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EF6392AD-3133-47BE-C95D-E4CD06FEA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49" name="Imagen 48" descr="Icono&#10;&#10;Descripción generada automáticamente">
              <a:extLst>
                <a:ext uri="{FF2B5EF4-FFF2-40B4-BE49-F238E27FC236}">
                  <a16:creationId xmlns:a16="http://schemas.microsoft.com/office/drawing/2014/main" id="{D6BDC46A-9DDA-422F-FAFC-3B605F93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50" name="Imagen 49" descr="Icono&#10;&#10;Descripción generada automáticamente">
              <a:extLst>
                <a:ext uri="{FF2B5EF4-FFF2-40B4-BE49-F238E27FC236}">
                  <a16:creationId xmlns:a16="http://schemas.microsoft.com/office/drawing/2014/main" id="{957788C2-7AA3-7D54-CF68-FE9E52E7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6609" y="5860072"/>
            <a:ext cx="68255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1776"/>
              </a:buClr>
            </a:pP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Disponemos de un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software libre de gestión de redes y visualización de datos de calidad de aire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, así como la capacidad de conectar redes tradicionales y sensores de última generación en las plataformas de todos nuestros clientes</a:t>
            </a:r>
          </a:p>
        </p:txBody>
      </p:sp>
      <p:sp>
        <p:nvSpPr>
          <p:cNvPr id="30" name="4 Rectángulo">
            <a:extLst>
              <a:ext uri="{FF2B5EF4-FFF2-40B4-BE49-F238E27FC236}">
                <a16:creationId xmlns:a16="http://schemas.microsoft.com/office/drawing/2014/main" id="{29DCDFD2-58EA-E97F-284D-23C27707818C}"/>
              </a:ext>
            </a:extLst>
          </p:cNvPr>
          <p:cNvSpPr/>
          <p:nvPr/>
        </p:nvSpPr>
        <p:spPr>
          <a:xfrm>
            <a:off x="8472362" y="524873"/>
            <a:ext cx="80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E21776"/>
                </a:solidFill>
                <a:latin typeface="FS Me" pitchFamily="50" charset="0"/>
              </a:rPr>
              <a:t>dnota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168FECD-2948-B0C6-95C1-C12939795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091748"/>
            <a:ext cx="998830" cy="998830"/>
          </a:xfrm>
          <a:prstGeom prst="rect">
            <a:avLst/>
          </a:prstGeom>
        </p:spPr>
      </p:pic>
      <p:pic>
        <p:nvPicPr>
          <p:cNvPr id="16" name="Imagen 1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7178066-CC03-FFA6-A053-7E13490DF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68" y="3371702"/>
            <a:ext cx="880510" cy="880510"/>
          </a:xfrm>
          <a:prstGeom prst="rect">
            <a:avLst/>
          </a:prstGeom>
        </p:spPr>
      </p:pic>
      <p:pic>
        <p:nvPicPr>
          <p:cNvPr id="17" name="Imagen 16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07EDB19F-7D1F-1BE3-BC56-7F16D6425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7" y="4163563"/>
            <a:ext cx="1353989" cy="1485627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7B27A03-2033-C90D-36F0-F1086A54A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52" y="5747361"/>
            <a:ext cx="880510" cy="88051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F21F1BE-D1FA-1679-C5DE-0ED910E26579}"/>
              </a:ext>
            </a:extLst>
          </p:cNvPr>
          <p:cNvSpPr txBox="1"/>
          <p:nvPr/>
        </p:nvSpPr>
        <p:spPr>
          <a:xfrm>
            <a:off x="704528" y="1525080"/>
            <a:ext cx="6128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1776"/>
              </a:buClr>
            </a:pP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dnota centra su actividad en el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control en continuo de los niveles de contaminación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y de la calidad del aire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7A0F81B-91B5-525B-538B-F74C3999AFA5}"/>
              </a:ext>
            </a:extLst>
          </p:cNvPr>
          <p:cNvSpPr txBox="1"/>
          <p:nvPr/>
        </p:nvSpPr>
        <p:spPr>
          <a:xfrm>
            <a:off x="1568624" y="2204864"/>
            <a:ext cx="52648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1776"/>
              </a:buClr>
            </a:pP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dnota lleva trabajando más de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40 años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en el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negocio tradicional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del control de contaminación, representando a los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principales fabricantes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de equipos certificados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1168C74-FB4E-BEA0-CBD0-87CBFBE052FD}"/>
              </a:ext>
            </a:extLst>
          </p:cNvPr>
          <p:cNvSpPr txBox="1"/>
          <p:nvPr/>
        </p:nvSpPr>
        <p:spPr>
          <a:xfrm>
            <a:off x="776536" y="3470970"/>
            <a:ext cx="61069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1776"/>
              </a:buClr>
            </a:pP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En los últimos años, dnota ha apostado por el uso de las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nuevas tecnologías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para el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control de la contaminación y del ruido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, a través de sensores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IoT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de última generación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D68E82-44E8-7D22-836F-F6E2628FC6B1}"/>
              </a:ext>
            </a:extLst>
          </p:cNvPr>
          <p:cNvSpPr txBox="1"/>
          <p:nvPr/>
        </p:nvSpPr>
        <p:spPr>
          <a:xfrm>
            <a:off x="2138466" y="4642772"/>
            <a:ext cx="73330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1776"/>
              </a:buClr>
            </a:pP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dnota está capacitada para ofrecer un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servicio integral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, desde la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ingeniería de diseño, el montaje y puesta en marcha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de cabinas y unidades móviles, así como su posterior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mantenimiento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como </a:t>
            </a:r>
            <a:r>
              <a:rPr lang="es-ES" sz="1400" i="1" dirty="0">
                <a:solidFill>
                  <a:srgbClr val="E21776"/>
                </a:solidFill>
                <a:latin typeface="FS Me" pitchFamily="50" charset="0"/>
              </a:rPr>
              <a:t>servicio técnico oficial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de la mayoría de las principales marcas</a:t>
            </a:r>
          </a:p>
        </p:txBody>
      </p:sp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812ED44B-533C-0D46-B260-68324551CF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73" y="3311873"/>
            <a:ext cx="1116133" cy="11161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ED7E5A-C7E3-EAF4-0E1A-A61A44CF87DB}"/>
              </a:ext>
            </a:extLst>
          </p:cNvPr>
          <p:cNvSpPr txBox="1"/>
          <p:nvPr/>
        </p:nvSpPr>
        <p:spPr>
          <a:xfrm>
            <a:off x="688266" y="1124744"/>
            <a:ext cx="8225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400" dirty="0"/>
              <a:t>dnota centra su actividad en el control de la contaminación y de parámetros medioambientales</a:t>
            </a:r>
          </a:p>
        </p:txBody>
      </p:sp>
      <p:pic>
        <p:nvPicPr>
          <p:cNvPr id="4" name="Elementos multimedia en línea 3" descr="dnota Vídeo Corporativo Sub">
            <a:hlinkClick r:id="" action="ppaction://media"/>
            <a:extLst>
              <a:ext uri="{FF2B5EF4-FFF2-40B4-BE49-F238E27FC236}">
                <a16:creationId xmlns:a16="http://schemas.microsoft.com/office/drawing/2014/main" id="{6D7ED4BA-4C5A-607E-06B3-8415E79DDB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003128" y="1508056"/>
            <a:ext cx="2702400" cy="1526856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7D596785-E63B-F4E0-0104-5B65D07049C8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23" name="Imagen 22" descr="Diagrama&#10;&#10;Descripción generada automáticamente">
              <a:extLst>
                <a:ext uri="{FF2B5EF4-FFF2-40B4-BE49-F238E27FC236}">
                  <a16:creationId xmlns:a16="http://schemas.microsoft.com/office/drawing/2014/main" id="{EFFA1EF8-AE88-6F18-0E81-960AADF18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24" name="Imagen 2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1F644D79-42B5-D1A8-7CAD-EF77B07E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29DD94E1-4A73-94C1-ADB6-9C191E69F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27" name="Imagen 26" descr="Icono&#10;&#10;Descripción generada automáticamente">
              <a:extLst>
                <a:ext uri="{FF2B5EF4-FFF2-40B4-BE49-F238E27FC236}">
                  <a16:creationId xmlns:a16="http://schemas.microsoft.com/office/drawing/2014/main" id="{38BF6F29-B0F5-2F48-9EBC-60E13398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29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B5DA6FF3-08F3-16F6-6CCF-342D3BAAF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D645EFBD-B189-AD8F-8C7B-B4C66912FB9C}"/>
              </a:ext>
            </a:extLst>
          </p:cNvPr>
          <p:cNvGrpSpPr/>
          <p:nvPr/>
        </p:nvGrpSpPr>
        <p:grpSpPr>
          <a:xfrm>
            <a:off x="0" y="1141430"/>
            <a:ext cx="3874697" cy="3424602"/>
            <a:chOff x="51388" y="1720891"/>
            <a:chExt cx="3874697" cy="3424602"/>
          </a:xfrm>
        </p:grpSpPr>
        <p:pic>
          <p:nvPicPr>
            <p:cNvPr id="41" name="Imagen 40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CF05F5DE-B0AE-1BA1-31AF-BB6C5DF3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42" name="Imagen 41" descr="Diagrama&#10;&#10;Descripción generada automáticamente">
              <a:extLst>
                <a:ext uri="{FF2B5EF4-FFF2-40B4-BE49-F238E27FC236}">
                  <a16:creationId xmlns:a16="http://schemas.microsoft.com/office/drawing/2014/main" id="{173717C8-904E-FBD7-7CB6-F387A5A3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43" name="Imagen 42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1A69CAFF-D544-A472-5CDB-6ACACB46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BDD4DC2E-295A-5F7B-5622-42314DE3F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1640632" y="1839013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Sobre dnota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i="1" dirty="0">
                <a:solidFill>
                  <a:srgbClr val="E21776"/>
                </a:solidFill>
                <a:latin typeface="FS Me Bold" pitchFamily="1" charset="0"/>
              </a:rPr>
              <a:t>Productos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Servicios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Productos y Servicios avanzados IoT Calidad del Aire y Smart </a:t>
            </a:r>
            <a:r>
              <a:rPr lang="es-E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Cities</a:t>
            </a:r>
            <a:endParaRPr lang="es-ES" sz="2000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55727BAC-4B85-EB81-4A90-4E96F2AE6354}"/>
              </a:ext>
            </a:extLst>
          </p:cNvPr>
          <p:cNvSpPr/>
          <p:nvPr/>
        </p:nvSpPr>
        <p:spPr>
          <a:xfrm>
            <a:off x="8458949" y="602104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i="1" dirty="0">
                <a:solidFill>
                  <a:srgbClr val="E21776"/>
                </a:solidFill>
                <a:latin typeface="FS Me" pitchFamily="50" charset="0"/>
              </a:rPr>
              <a:t>Índice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58B4B69-59EB-14EC-6551-D84E71E104E2}"/>
              </a:ext>
            </a:extLst>
          </p:cNvPr>
          <p:cNvGrpSpPr/>
          <p:nvPr/>
        </p:nvGrpSpPr>
        <p:grpSpPr>
          <a:xfrm>
            <a:off x="2144688" y="1628799"/>
            <a:ext cx="720080" cy="792088"/>
            <a:chOff x="560512" y="1484784"/>
            <a:chExt cx="720080" cy="792088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6C6E600-418D-0B48-7708-12F79378562C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9AB2E9C-877C-C6AB-5154-045B92D07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0E1FD04-7022-686B-2707-717885BFCD96}"/>
              </a:ext>
            </a:extLst>
          </p:cNvPr>
          <p:cNvGrpSpPr/>
          <p:nvPr/>
        </p:nvGrpSpPr>
        <p:grpSpPr>
          <a:xfrm rot="16200000">
            <a:off x="2180692" y="4617132"/>
            <a:ext cx="720080" cy="792088"/>
            <a:chOff x="560512" y="1484784"/>
            <a:chExt cx="720080" cy="792088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FD6DAFA-BD8D-A29C-5860-FCDB03C470E9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F0DD6F4-0880-B1B6-D0CA-5A61850E0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360B90-1B3E-4838-DF46-772778C9E928}"/>
              </a:ext>
            </a:extLst>
          </p:cNvPr>
          <p:cNvGrpSpPr/>
          <p:nvPr/>
        </p:nvGrpSpPr>
        <p:grpSpPr>
          <a:xfrm rot="5400000">
            <a:off x="7185248" y="1628799"/>
            <a:ext cx="720080" cy="792088"/>
            <a:chOff x="560512" y="1484784"/>
            <a:chExt cx="720080" cy="792088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EAB2DF3F-E104-1B99-3C35-187C1DC3B47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7BA2AD0B-7350-4A2E-82C8-48FEAAE52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9C2FE8A-3FF7-8CD7-5C75-DC3A5937DEEC}"/>
              </a:ext>
            </a:extLst>
          </p:cNvPr>
          <p:cNvGrpSpPr/>
          <p:nvPr/>
        </p:nvGrpSpPr>
        <p:grpSpPr>
          <a:xfrm rot="10800000">
            <a:off x="7257256" y="4509119"/>
            <a:ext cx="720080" cy="792088"/>
            <a:chOff x="560512" y="1484784"/>
            <a:chExt cx="720080" cy="792088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85A42151-80E5-04C6-B9E3-9938B3F4F7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27FC0703-7F0E-E295-853C-872E37168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8E5D758-5F7D-284F-D73B-FF612A7E1632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46" name="Imagen 45" descr="Diagrama&#10;&#10;Descripción generada automáticamente">
              <a:extLst>
                <a:ext uri="{FF2B5EF4-FFF2-40B4-BE49-F238E27FC236}">
                  <a16:creationId xmlns:a16="http://schemas.microsoft.com/office/drawing/2014/main" id="{98EBCF1F-D662-0185-D9D1-59DEACEC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47" name="Imagen 46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85ED6D55-1A7A-1651-ADAE-67103F2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EF6392AD-3133-47BE-C95D-E4CD06FEA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49" name="Imagen 48" descr="Icono&#10;&#10;Descripción generada automáticamente">
              <a:extLst>
                <a:ext uri="{FF2B5EF4-FFF2-40B4-BE49-F238E27FC236}">
                  <a16:creationId xmlns:a16="http://schemas.microsoft.com/office/drawing/2014/main" id="{D6BDC46A-9DDA-422F-FAFC-3B605F93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50" name="Imagen 49" descr="Icono&#10;&#10;Descripción generada automáticamente">
              <a:extLst>
                <a:ext uri="{FF2B5EF4-FFF2-40B4-BE49-F238E27FC236}">
                  <a16:creationId xmlns:a16="http://schemas.microsoft.com/office/drawing/2014/main" id="{957788C2-7AA3-7D54-CF68-FE9E52E7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78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4 Rectángulo">
            <a:extLst>
              <a:ext uri="{FF2B5EF4-FFF2-40B4-BE49-F238E27FC236}">
                <a16:creationId xmlns:a16="http://schemas.microsoft.com/office/drawing/2014/main" id="{29DCDFD2-58EA-E97F-284D-23C27707818C}"/>
              </a:ext>
            </a:extLst>
          </p:cNvPr>
          <p:cNvSpPr/>
          <p:nvPr/>
        </p:nvSpPr>
        <p:spPr>
          <a:xfrm>
            <a:off x="8039808" y="524873"/>
            <a:ext cx="123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E21776"/>
                </a:solidFill>
                <a:latin typeface="FS Me" pitchFamily="50" charset="0"/>
              </a:rPr>
              <a:t>productos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CE593D-6A3F-7CA3-52AF-E1DEEB44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85" y="1550199"/>
            <a:ext cx="1344527" cy="68340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22B472-4BEE-8208-967E-D6A25CEE5A34}"/>
              </a:ext>
            </a:extLst>
          </p:cNvPr>
          <p:cNvSpPr txBox="1"/>
          <p:nvPr/>
        </p:nvSpPr>
        <p:spPr>
          <a:xfrm>
            <a:off x="688266" y="1104999"/>
            <a:ext cx="6552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400" dirty="0"/>
              <a:t>Somos distribuidores oficiales de las marcas líderes a nivel mundial</a:t>
            </a:r>
          </a:p>
        </p:txBody>
      </p: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7A82363-8E1C-2E1A-D31A-5C387E5BE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1" y="5962604"/>
            <a:ext cx="1036463" cy="350683"/>
          </a:xfrm>
          <a:prstGeom prst="rect">
            <a:avLst/>
          </a:prstGeom>
        </p:spPr>
      </p:pic>
      <p:pic>
        <p:nvPicPr>
          <p:cNvPr id="19" name="Imagen 18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CBDF604C-EAF2-29C8-6CE1-375852A0A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" y="4633667"/>
            <a:ext cx="1128668" cy="425295"/>
          </a:xfrm>
          <a:prstGeom prst="rect">
            <a:avLst/>
          </a:prstGeom>
        </p:spPr>
      </p:pic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A163451B-A890-3E6F-C6BF-B2E5E8A89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546901"/>
            <a:ext cx="1257300" cy="659860"/>
          </a:xfrm>
          <a:prstGeom prst="rect">
            <a:avLst/>
          </a:prstGeom>
        </p:spPr>
      </p:pic>
      <p:pic>
        <p:nvPicPr>
          <p:cNvPr id="24" name="Imagen 2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E35941D-1161-AC48-6BE0-E4AD1A20D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" y="5884143"/>
            <a:ext cx="1257300" cy="507606"/>
          </a:xfrm>
          <a:prstGeom prst="rect">
            <a:avLst/>
          </a:prstGeom>
        </p:spPr>
      </p:pic>
      <p:pic>
        <p:nvPicPr>
          <p:cNvPr id="27" name="Imagen 2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A6FC01-90D3-4BF7-5475-4F14205A7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73" y="5978108"/>
            <a:ext cx="1344522" cy="319676"/>
          </a:xfrm>
          <a:prstGeom prst="rect">
            <a:avLst/>
          </a:prstGeom>
        </p:spPr>
      </p:pic>
      <p:pic>
        <p:nvPicPr>
          <p:cNvPr id="33" name="Imagen 32" descr="Texto&#10;&#10;Descripción generada automáticamente">
            <a:extLst>
              <a:ext uri="{FF2B5EF4-FFF2-40B4-BE49-F238E27FC236}">
                <a16:creationId xmlns:a16="http://schemas.microsoft.com/office/drawing/2014/main" id="{34ADA6DB-4640-6A5F-AA27-7F864F9DF0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95" y="5968515"/>
            <a:ext cx="1492266" cy="350683"/>
          </a:xfrm>
          <a:prstGeom prst="rect">
            <a:avLst/>
          </a:prstGeom>
        </p:spPr>
      </p:pic>
      <p:pic>
        <p:nvPicPr>
          <p:cNvPr id="35" name="Imagen 34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D35CF0-CF84-9E85-B43C-84F5F0B5A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06" y="5962604"/>
            <a:ext cx="986998" cy="411249"/>
          </a:xfrm>
          <a:prstGeom prst="rect">
            <a:avLst/>
          </a:prstGeom>
        </p:spPr>
      </p:pic>
      <p:pic>
        <p:nvPicPr>
          <p:cNvPr id="37" name="Imagen 3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7D2F42DB-72D7-6443-BC9A-389967A29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08" y="5978108"/>
            <a:ext cx="1213672" cy="412986"/>
          </a:xfrm>
          <a:prstGeom prst="rect">
            <a:avLst/>
          </a:prstGeom>
        </p:spPr>
      </p:pic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FAA1DD83-2A2E-3DB5-9CBA-B4E2186F3A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717032"/>
            <a:ext cx="1346200" cy="355600"/>
          </a:xfrm>
          <a:prstGeom prst="rect">
            <a:avLst/>
          </a:prstGeom>
        </p:spPr>
      </p:pic>
      <p:pic>
        <p:nvPicPr>
          <p:cNvPr id="41" name="Imagen 40" descr="Imagen que contiene Texto&#10;&#10;Descripción generada automáticamente">
            <a:extLst>
              <a:ext uri="{FF2B5EF4-FFF2-40B4-BE49-F238E27FC236}">
                <a16:creationId xmlns:a16="http://schemas.microsoft.com/office/drawing/2014/main" id="{B34D7AA7-FB03-CE79-C956-C4350EA27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4" y="1556792"/>
            <a:ext cx="1257300" cy="355600"/>
          </a:xfrm>
          <a:prstGeom prst="rect">
            <a:avLst/>
          </a:prstGeom>
        </p:spPr>
      </p:pic>
      <p:pic>
        <p:nvPicPr>
          <p:cNvPr id="43" name="Imagen 4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BE6762B-28E1-1C1F-0CA2-0FC33894B5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73" y="5969901"/>
            <a:ext cx="855870" cy="399406"/>
          </a:xfrm>
          <a:prstGeom prst="rect">
            <a:avLst/>
          </a:prstGeom>
        </p:spPr>
      </p:pic>
      <p:pic>
        <p:nvPicPr>
          <p:cNvPr id="45" name="Imagen 4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3175D49-607D-5589-6C43-CEC05977D6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39" y="5944062"/>
            <a:ext cx="1114036" cy="391188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067946A1-E6D6-DE1E-1023-521997C370AD}"/>
              </a:ext>
            </a:extLst>
          </p:cNvPr>
          <p:cNvSpPr txBox="1"/>
          <p:nvPr/>
        </p:nvSpPr>
        <p:spPr>
          <a:xfrm>
            <a:off x="1697836" y="1543524"/>
            <a:ext cx="6400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dnota es </a:t>
            </a:r>
            <a:r>
              <a:rPr lang="es-ES" sz="1200" b="1" u="sng" dirty="0">
                <a:solidFill>
                  <a:srgbClr val="E21776"/>
                </a:solidFill>
              </a:rPr>
              <a:t>distribuidor</a:t>
            </a:r>
            <a:r>
              <a:rPr lang="es-ES" sz="1200" b="1" u="sng" dirty="0"/>
              <a:t> </a:t>
            </a:r>
            <a:r>
              <a:rPr lang="es-ES" sz="1200" b="1" u="sng" dirty="0">
                <a:solidFill>
                  <a:srgbClr val="E21776"/>
                </a:solidFill>
              </a:rPr>
              <a:t>en exclusiva</a:t>
            </a:r>
            <a:r>
              <a:rPr lang="es-ES" sz="1200" u="sng" dirty="0">
                <a:solidFill>
                  <a:srgbClr val="E21776"/>
                </a:solidFill>
              </a:rPr>
              <a:t> </a:t>
            </a:r>
            <a:r>
              <a:rPr lang="es-ES" sz="1200" dirty="0"/>
              <a:t>en España. Fabricante de equipos para redes de calidad del aire, para </a:t>
            </a:r>
            <a:r>
              <a:rPr lang="es-ES" sz="1200" dirty="0">
                <a:solidFill>
                  <a:srgbClr val="E21776"/>
                </a:solidFill>
              </a:rPr>
              <a:t>gases NO, NO2, </a:t>
            </a:r>
            <a:r>
              <a:rPr lang="es-ES" sz="1200" dirty="0" err="1">
                <a:solidFill>
                  <a:srgbClr val="E21776"/>
                </a:solidFill>
              </a:rPr>
              <a:t>NOx</a:t>
            </a:r>
            <a:r>
              <a:rPr lang="es-ES" sz="1200" dirty="0">
                <a:solidFill>
                  <a:srgbClr val="E21776"/>
                </a:solidFill>
              </a:rPr>
              <a:t>, NH3, SO2, CO, O3, H2S, </a:t>
            </a:r>
            <a:r>
              <a:rPr lang="es-ES" sz="1200" dirty="0" err="1">
                <a:solidFill>
                  <a:srgbClr val="E21776"/>
                </a:solidFill>
              </a:rPr>
              <a:t>HxC</a:t>
            </a:r>
            <a:r>
              <a:rPr lang="es-ES" sz="1200" dirty="0">
                <a:solidFill>
                  <a:srgbClr val="E21776"/>
                </a:solidFill>
              </a:rPr>
              <a:t> y partículas PM10 y PM2,5</a:t>
            </a:r>
            <a:r>
              <a:rPr lang="es-ES" sz="1200" dirty="0"/>
              <a:t>, </a:t>
            </a:r>
            <a:r>
              <a:rPr lang="es-ES" sz="1200" dirty="0">
                <a:solidFill>
                  <a:srgbClr val="E21776"/>
                </a:solidFill>
              </a:rPr>
              <a:t>sistemas medida emisiones</a:t>
            </a:r>
            <a:r>
              <a:rPr lang="es-ES" sz="1200" dirty="0"/>
              <a:t>, para seguridad industrial y sistemas de calibración de gases por dilución.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389BA02-A104-FCB4-7310-57E43BB785D6}"/>
              </a:ext>
            </a:extLst>
          </p:cNvPr>
          <p:cNvSpPr txBox="1"/>
          <p:nvPr/>
        </p:nvSpPr>
        <p:spPr>
          <a:xfrm>
            <a:off x="1732983" y="2461625"/>
            <a:ext cx="6363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dnota es </a:t>
            </a:r>
            <a:r>
              <a:rPr lang="es-ES" sz="1200" b="1" u="sng" dirty="0">
                <a:solidFill>
                  <a:srgbClr val="E21776"/>
                </a:solidFill>
              </a:rPr>
              <a:t>distribuidor</a:t>
            </a:r>
            <a:r>
              <a:rPr lang="es-ES" sz="1200" b="1" u="sng" dirty="0"/>
              <a:t> </a:t>
            </a:r>
            <a:r>
              <a:rPr lang="es-ES" sz="1200" b="1" u="sng" dirty="0">
                <a:solidFill>
                  <a:srgbClr val="E21776"/>
                </a:solidFill>
              </a:rPr>
              <a:t>en exclusiva </a:t>
            </a:r>
            <a:r>
              <a:rPr lang="es-ES" sz="1200" dirty="0"/>
              <a:t>en España. Fabricante especializado en </a:t>
            </a:r>
            <a:r>
              <a:rPr lang="es-ES" sz="1200" dirty="0">
                <a:solidFill>
                  <a:srgbClr val="E21776"/>
                </a:solidFill>
              </a:rPr>
              <a:t>captadores de partículas PM10 y PM 2,5 y PM 1 </a:t>
            </a:r>
            <a:r>
              <a:rPr lang="es-ES" sz="1200" dirty="0"/>
              <a:t>de alto y bajo volumen según norma EN12341:2014 en los campos del medio ambiente, centrales y gestión de residuos nucleares y capadores de precipitación en forma de lluvia o nieve.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4C57772B-E5B5-3062-706B-24EE5E8FE6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1496" y="2204864"/>
            <a:ext cx="1016000" cy="151130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AD7F0EC-036D-7A61-92B3-CBF960CCB301}"/>
              </a:ext>
            </a:extLst>
          </p:cNvPr>
          <p:cNvSpPr txBox="1"/>
          <p:nvPr/>
        </p:nvSpPr>
        <p:spPr>
          <a:xfrm>
            <a:off x="1746006" y="3541745"/>
            <a:ext cx="6336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5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dnota es </a:t>
            </a:r>
            <a:r>
              <a:rPr lang="es-ES" sz="1200" b="1" u="sng" dirty="0">
                <a:solidFill>
                  <a:srgbClr val="E21776"/>
                </a:solidFill>
              </a:rPr>
              <a:t>distribuidor</a:t>
            </a:r>
            <a:r>
              <a:rPr lang="es-ES" sz="1200" b="1" u="sng" dirty="0"/>
              <a:t> </a:t>
            </a:r>
            <a:r>
              <a:rPr lang="es-ES" sz="1200" b="1" u="sng" dirty="0">
                <a:solidFill>
                  <a:srgbClr val="E21776"/>
                </a:solidFill>
              </a:rPr>
              <a:t>en exclusiva </a:t>
            </a:r>
            <a:r>
              <a:rPr lang="es-ES" sz="1200" dirty="0"/>
              <a:t>en España. Fabricante especializado y dedicado al desarrollo producción y venta de </a:t>
            </a:r>
            <a:r>
              <a:rPr lang="es-ES" sz="1200" dirty="0">
                <a:solidFill>
                  <a:srgbClr val="E21776"/>
                </a:solidFill>
              </a:rPr>
              <a:t>cromatógrafos de gases</a:t>
            </a:r>
            <a:r>
              <a:rPr lang="es-ES" sz="1200" dirty="0"/>
              <a:t>, en las áreas de medio ambiente y seguridad industrial, para la medida de hidrocarburos BTEX, óxido de etileno, butadieno, …).</a:t>
            </a:r>
          </a:p>
        </p:txBody>
      </p:sp>
      <p:pic>
        <p:nvPicPr>
          <p:cNvPr id="56" name="Imagen 5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A6221F4-5291-185E-5AEB-BB0B109606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22" y="3717032"/>
            <a:ext cx="1419298" cy="944720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05CE30D3-7605-678C-A48B-A28BD97CA6DE}"/>
              </a:ext>
            </a:extLst>
          </p:cNvPr>
          <p:cNvSpPr txBox="1"/>
          <p:nvPr/>
        </p:nvSpPr>
        <p:spPr>
          <a:xfrm>
            <a:off x="1703647" y="4479009"/>
            <a:ext cx="63361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5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dnota es </a:t>
            </a:r>
            <a:r>
              <a:rPr lang="es-ES" sz="1200" b="1" u="sng" dirty="0">
                <a:solidFill>
                  <a:srgbClr val="E21776"/>
                </a:solidFill>
              </a:rPr>
              <a:t>distribuidor mundial </a:t>
            </a:r>
            <a:r>
              <a:rPr lang="es-ES" sz="1200" b="1" dirty="0">
                <a:solidFill>
                  <a:srgbClr val="E21776"/>
                </a:solidFill>
              </a:rPr>
              <a:t>de los nodos </a:t>
            </a:r>
            <a:r>
              <a:rPr lang="es-ES" sz="1200" b="1" dirty="0" err="1">
                <a:solidFill>
                  <a:srgbClr val="E21776"/>
                </a:solidFill>
              </a:rPr>
              <a:t>bettair</a:t>
            </a:r>
            <a:r>
              <a:rPr lang="es-ES" sz="1200" dirty="0"/>
              <a:t>. Fabricante de </a:t>
            </a:r>
            <a:r>
              <a:rPr lang="es-ES" sz="1200" dirty="0">
                <a:solidFill>
                  <a:srgbClr val="E21776"/>
                </a:solidFill>
              </a:rPr>
              <a:t>nodos inalámbricos </a:t>
            </a:r>
            <a:r>
              <a:rPr lang="es-ES" sz="1200" dirty="0"/>
              <a:t>de control de calidad del aire, tipo </a:t>
            </a:r>
            <a:r>
              <a:rPr lang="es-ES" sz="1200" dirty="0">
                <a:solidFill>
                  <a:srgbClr val="E21776"/>
                </a:solidFill>
              </a:rPr>
              <a:t>IoT</a:t>
            </a:r>
            <a:r>
              <a:rPr lang="es-ES" sz="1200" dirty="0"/>
              <a:t>. Monitoriza en tiempo real gases (</a:t>
            </a:r>
            <a:r>
              <a:rPr lang="es-ES" sz="1200" dirty="0">
                <a:solidFill>
                  <a:srgbClr val="E21776"/>
                </a:solidFill>
              </a:rPr>
              <a:t>NO, NO2, SO2, CO, O3, H2S, VOC, NH3</a:t>
            </a:r>
            <a:r>
              <a:rPr lang="es-ES" sz="1200" dirty="0"/>
              <a:t>), partículas (</a:t>
            </a:r>
            <a:r>
              <a:rPr lang="es-ES" sz="1200" dirty="0">
                <a:solidFill>
                  <a:srgbClr val="E21776"/>
                </a:solidFill>
              </a:rPr>
              <a:t>PM10, PM2,5, PM1</a:t>
            </a:r>
            <a:r>
              <a:rPr lang="es-ES" sz="1200" dirty="0"/>
              <a:t>), </a:t>
            </a:r>
            <a:r>
              <a:rPr lang="es-ES" sz="1200" dirty="0">
                <a:solidFill>
                  <a:srgbClr val="E21776"/>
                </a:solidFill>
              </a:rPr>
              <a:t>ruido</a:t>
            </a:r>
            <a:r>
              <a:rPr lang="es-ES" sz="1200" dirty="0"/>
              <a:t> y otros parámetros medioambientales tales como temperatura, humedad relativa y presión atmosférica, y gestionados de forma integral mediante plataforma web, generando gráficos, informes, históricos, etc.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7B915DC4-A250-8DB2-EEA0-FA026811FB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4960" y="4815492"/>
            <a:ext cx="758520" cy="832051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62C02450-CC01-C1C3-9F43-4799FDF6AC53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60" name="Imagen 59" descr="Diagrama&#10;&#10;Descripción generada automáticamente">
              <a:extLst>
                <a:ext uri="{FF2B5EF4-FFF2-40B4-BE49-F238E27FC236}">
                  <a16:creationId xmlns:a16="http://schemas.microsoft.com/office/drawing/2014/main" id="{D11652C2-EE0A-BE57-866E-DB9C523E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61" name="Imagen 60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D0DE9DA5-39D7-A55C-AA3B-C7C2C46AE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62" name="Gráfico 61">
              <a:extLst>
                <a:ext uri="{FF2B5EF4-FFF2-40B4-BE49-F238E27FC236}">
                  <a16:creationId xmlns:a16="http://schemas.microsoft.com/office/drawing/2014/main" id="{CE7339E7-90E3-DFC6-3F33-6D0BBAC93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63" name="Imagen 62" descr="Icono&#10;&#10;Descripción generada automáticamente">
              <a:extLst>
                <a:ext uri="{FF2B5EF4-FFF2-40B4-BE49-F238E27FC236}">
                  <a16:creationId xmlns:a16="http://schemas.microsoft.com/office/drawing/2014/main" id="{D388AA61-1FAF-8ED6-9FBB-8C4F7EACB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64" name="Imagen 63" descr="Icono&#10;&#10;Descripción generada automáticamente">
              <a:extLst>
                <a:ext uri="{FF2B5EF4-FFF2-40B4-BE49-F238E27FC236}">
                  <a16:creationId xmlns:a16="http://schemas.microsoft.com/office/drawing/2014/main" id="{93140F7E-916F-EB30-6C6B-B949C8FC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17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4 Rectángulo">
            <a:extLst>
              <a:ext uri="{FF2B5EF4-FFF2-40B4-BE49-F238E27FC236}">
                <a16:creationId xmlns:a16="http://schemas.microsoft.com/office/drawing/2014/main" id="{29DCDFD2-58EA-E97F-284D-23C27707818C}"/>
              </a:ext>
            </a:extLst>
          </p:cNvPr>
          <p:cNvSpPr/>
          <p:nvPr/>
        </p:nvSpPr>
        <p:spPr>
          <a:xfrm>
            <a:off x="8039808" y="524873"/>
            <a:ext cx="123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E21776"/>
                </a:solidFill>
                <a:latin typeface="FS Me" pitchFamily="50" charset="0"/>
              </a:rPr>
              <a:t>productos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4C6CB8-117E-A115-0D75-DAEA77CE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345735"/>
            <a:ext cx="1183017" cy="11742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25C319-099A-CE0C-D89A-A098D7D6F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4" y="2715381"/>
            <a:ext cx="1183017" cy="1121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9EE9C5-8022-CFD6-2F4D-A5E937B8B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24" y="5593404"/>
            <a:ext cx="1121675" cy="11479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A496C6-578C-A815-4011-831BC8951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50" y="4032448"/>
            <a:ext cx="1130438" cy="11830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D01F94-ABD3-9ED7-9F8C-01ED2A91E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680" y="1375947"/>
            <a:ext cx="1112912" cy="11742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3A65D6-5E66-4161-F61F-2D4F72193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2535" y="2702236"/>
            <a:ext cx="1139201" cy="11479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8F73796-F63E-4261-DAFA-9E14B9A1D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680" y="4137019"/>
            <a:ext cx="1130438" cy="11479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40F7F6A-4E38-F333-3D57-438BF49565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5008" y="5547174"/>
            <a:ext cx="1174254" cy="116549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309A253-73C1-4934-9AC6-81106E0F43BE}"/>
              </a:ext>
            </a:extLst>
          </p:cNvPr>
          <p:cNvSpPr txBox="1"/>
          <p:nvPr/>
        </p:nvSpPr>
        <p:spPr>
          <a:xfrm>
            <a:off x="1402575" y="3681606"/>
            <a:ext cx="35283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dirty="0"/>
              <a:t>Sistemas completos de </a:t>
            </a:r>
            <a:r>
              <a:rPr lang="es-ES" sz="1100" dirty="0">
                <a:solidFill>
                  <a:srgbClr val="E21776"/>
                </a:solidFill>
              </a:rPr>
              <a:t>monitorización automático emisiones</a:t>
            </a:r>
            <a:r>
              <a:rPr lang="es-ES" sz="1100" dirty="0"/>
              <a:t> a la atmósfera Fuji, </a:t>
            </a:r>
            <a:r>
              <a:rPr lang="es-ES" sz="1100" dirty="0" err="1"/>
              <a:t>Thermo</a:t>
            </a:r>
            <a:r>
              <a:rPr lang="es-ES" sz="1100" dirty="0"/>
              <a:t> </a:t>
            </a:r>
            <a:r>
              <a:rPr lang="es-ES" sz="1100" dirty="0" err="1"/>
              <a:t>Scientific</a:t>
            </a:r>
            <a:r>
              <a:rPr lang="es-ES" sz="1100" dirty="0"/>
              <a:t> y </a:t>
            </a:r>
            <a:r>
              <a:rPr lang="es-ES" sz="1100" dirty="0" err="1"/>
              <a:t>Advanced</a:t>
            </a:r>
            <a:r>
              <a:rPr lang="es-ES" sz="1100" dirty="0"/>
              <a:t> Energy.</a:t>
            </a:r>
          </a:p>
          <a:p>
            <a:br>
              <a:rPr lang="es-ES" sz="1100" dirty="0"/>
            </a:br>
            <a:r>
              <a:rPr lang="es-ES" sz="1100" dirty="0">
                <a:solidFill>
                  <a:srgbClr val="E21776"/>
                </a:solidFill>
              </a:rPr>
              <a:t>Sistemas completos de monitorización automática de emisiones a la atmósfera</a:t>
            </a:r>
            <a:r>
              <a:rPr lang="es-ES" sz="1100" dirty="0"/>
              <a:t>, incluye Sistemas de Acondicionamiento Muestra, sondas isocinéticas, analizadores de gases y partículas, medida de parámetros auxiliares (caudal, presión, temperatura, vapor de agua…), sistemas de calibración, y sistemas de adquisición, almacenamiento, tratamiento, comunicación y gestión de datos.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A1135A-31B3-9BE7-16D0-CCF9B9626101}"/>
              </a:ext>
            </a:extLst>
          </p:cNvPr>
          <p:cNvSpPr txBox="1"/>
          <p:nvPr/>
        </p:nvSpPr>
        <p:spPr>
          <a:xfrm>
            <a:off x="6168592" y="1484784"/>
            <a:ext cx="352839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dirty="0">
                <a:solidFill>
                  <a:srgbClr val="E21776"/>
                </a:solidFill>
              </a:rPr>
              <a:t>Sensores meteorológicos</a:t>
            </a:r>
            <a:r>
              <a:rPr lang="es-ES" sz="1100" dirty="0"/>
              <a:t>, versátiles y de última generación, incluso para climas extremos de alta montaña.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2EE660-77E6-C952-E180-B4F98FFB9ED8}"/>
              </a:ext>
            </a:extLst>
          </p:cNvPr>
          <p:cNvSpPr txBox="1"/>
          <p:nvPr/>
        </p:nvSpPr>
        <p:spPr>
          <a:xfrm>
            <a:off x="1391585" y="1463502"/>
            <a:ext cx="34587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dirty="0">
                <a:solidFill>
                  <a:srgbClr val="E21776"/>
                </a:solidFill>
              </a:rPr>
              <a:t>Analizadores gases, partículas y compuestos orgánicos homologados</a:t>
            </a:r>
            <a:r>
              <a:rPr lang="es-ES" dirty="0"/>
              <a:t>. </a:t>
            </a:r>
            <a:r>
              <a:rPr lang="es-ES" dirty="0" err="1"/>
              <a:t>Thermo</a:t>
            </a:r>
            <a:r>
              <a:rPr lang="es-ES" dirty="0"/>
              <a:t> </a:t>
            </a:r>
            <a:r>
              <a:rPr lang="es-ES" dirty="0" err="1"/>
              <a:t>Scientific</a:t>
            </a:r>
            <a:r>
              <a:rPr lang="es-ES" dirty="0"/>
              <a:t>, </a:t>
            </a:r>
            <a:r>
              <a:rPr lang="es-ES" dirty="0" err="1"/>
              <a:t>Synspec</a:t>
            </a:r>
            <a:r>
              <a:rPr lang="es-ES" dirty="0"/>
              <a:t>, Digitel, </a:t>
            </a:r>
            <a:r>
              <a:rPr lang="es-ES" dirty="0" err="1"/>
              <a:t>Advanced</a:t>
            </a:r>
            <a:r>
              <a:rPr lang="es-ES" dirty="0"/>
              <a:t> Energy y Eco </a:t>
            </a:r>
            <a:r>
              <a:rPr lang="es-ES" dirty="0" err="1"/>
              <a:t>Physics</a:t>
            </a:r>
            <a:r>
              <a:rPr lang="es-ES" dirty="0"/>
              <a:t>. y gases especiales INNOVA multiparamétricos,, CH4, CO2, N2O, NH3, TCM, TCA, TCE, PCE, SF&amp;, Óxido de etileno,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7EB895-50A0-F271-9447-228FC5B0FEE6}"/>
              </a:ext>
            </a:extLst>
          </p:cNvPr>
          <p:cNvSpPr txBox="1"/>
          <p:nvPr/>
        </p:nvSpPr>
        <p:spPr>
          <a:xfrm>
            <a:off x="1415249" y="2847636"/>
            <a:ext cx="3435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dirty="0">
                <a:solidFill>
                  <a:srgbClr val="E21776"/>
                </a:solidFill>
              </a:rPr>
              <a:t>Captadores</a:t>
            </a:r>
            <a:r>
              <a:rPr lang="es-ES" dirty="0"/>
              <a:t> Digitel </a:t>
            </a:r>
            <a:r>
              <a:rPr lang="es-ES" dirty="0">
                <a:solidFill>
                  <a:srgbClr val="E21776"/>
                </a:solidFill>
              </a:rPr>
              <a:t>alto (CAV) y bajo (CBV) </a:t>
            </a:r>
            <a:r>
              <a:rPr lang="es-ES" dirty="0"/>
              <a:t>volumen, con carga secuencial automática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CFEF78-C115-CB9C-09DE-D74BCE658C84}"/>
              </a:ext>
            </a:extLst>
          </p:cNvPr>
          <p:cNvSpPr txBox="1"/>
          <p:nvPr/>
        </p:nvSpPr>
        <p:spPr>
          <a:xfrm>
            <a:off x="1391585" y="6140163"/>
            <a:ext cx="3321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dirty="0">
                <a:solidFill>
                  <a:srgbClr val="E21776"/>
                </a:solidFill>
              </a:rPr>
              <a:t>Soluciones portátiles</a:t>
            </a:r>
            <a:r>
              <a:rPr lang="es-ES" dirty="0"/>
              <a:t> </a:t>
            </a:r>
            <a:r>
              <a:rPr lang="es-ES" dirty="0" err="1"/>
              <a:t>Thermo</a:t>
            </a:r>
            <a:r>
              <a:rPr lang="es-ES" dirty="0"/>
              <a:t> de vapores tóxicos (FID o FID/PID), hidrocarburos o partículas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CBF859-BBE0-3BB1-A54B-409E02405C79}"/>
              </a:ext>
            </a:extLst>
          </p:cNvPr>
          <p:cNvSpPr txBox="1"/>
          <p:nvPr/>
        </p:nvSpPr>
        <p:spPr>
          <a:xfrm>
            <a:off x="6173487" y="2355652"/>
            <a:ext cx="352839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dirty="0"/>
              <a:t>Instalación de </a:t>
            </a:r>
            <a:r>
              <a:rPr lang="es-ES" sz="1100" dirty="0">
                <a:solidFill>
                  <a:srgbClr val="E21776"/>
                </a:solidFill>
              </a:rPr>
              <a:t>estaciones completas</a:t>
            </a:r>
            <a:r>
              <a:rPr lang="es-ES" sz="1100" dirty="0"/>
              <a:t>, para redes meteorológicas, y como parte de las estaciones de calidad del aire.</a:t>
            </a:r>
          </a:p>
          <a:p>
            <a:endParaRPr lang="es-ES" sz="1100" dirty="0"/>
          </a:p>
          <a:p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40 años con el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diseño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fabricación, instalación y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puesta en marcha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de estaciones completas de medida de calidad del aire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DDFE67-D758-B1D3-4BE5-DFEE6F4615B5}"/>
              </a:ext>
            </a:extLst>
          </p:cNvPr>
          <p:cNvSpPr txBox="1"/>
          <p:nvPr/>
        </p:nvSpPr>
        <p:spPr>
          <a:xfrm>
            <a:off x="6188422" y="3901405"/>
            <a:ext cx="352839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Diseñamos y fabricamos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unidades móviles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de medida de calidad del aire, adaptadas a las necesidades del cliente.</a:t>
            </a:r>
          </a:p>
          <a:p>
            <a:br>
              <a:rPr lang="es-ES" sz="1100" dirty="0"/>
            </a:b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Permiten la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monitorización automática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con el envío de los datos en tiempo real siguiendo los mismos estándares que las estaciones fijas, con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flexibilidad de ubicación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permitiendo realizar campañas de medida puntuales en cualquier lugar.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7D45B54-0F39-08E3-1CF5-4559B5824876}"/>
              </a:ext>
            </a:extLst>
          </p:cNvPr>
          <p:cNvSpPr txBox="1"/>
          <p:nvPr/>
        </p:nvSpPr>
        <p:spPr>
          <a:xfrm>
            <a:off x="6199262" y="5802649"/>
            <a:ext cx="352839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i="0" dirty="0">
                <a:solidFill>
                  <a:srgbClr val="E21776"/>
                </a:solidFill>
                <a:latin typeface="Tahoma" panose="020B0604030504040204" pitchFamily="34" charset="0"/>
              </a:rPr>
              <a:t>Sensor IoT</a:t>
            </a:r>
            <a:r>
              <a:rPr lang="es-ES" sz="1100" i="0" dirty="0">
                <a:solidFill>
                  <a:srgbClr val="747477"/>
                </a:solidFill>
                <a:latin typeface="Tahoma" panose="020B0604030504040204" pitchFamily="34" charset="0"/>
              </a:rPr>
              <a:t> para </a:t>
            </a:r>
            <a:r>
              <a:rPr lang="es-ES" sz="1100" i="0" dirty="0">
                <a:solidFill>
                  <a:srgbClr val="E21776"/>
                </a:solidFill>
                <a:latin typeface="Tahoma" panose="020B0604030504040204" pitchFamily="34" charset="0"/>
              </a:rPr>
              <a:t>Smart </a:t>
            </a:r>
            <a:r>
              <a:rPr lang="es-ES" sz="1100" i="0" dirty="0" err="1">
                <a:solidFill>
                  <a:srgbClr val="E21776"/>
                </a:solidFill>
                <a:latin typeface="Tahoma" panose="020B0604030504040204" pitchFamily="34" charset="0"/>
              </a:rPr>
              <a:t>Cities</a:t>
            </a:r>
            <a:r>
              <a:rPr lang="es-ES" sz="1100" i="0" dirty="0">
                <a:solidFill>
                  <a:srgbClr val="747477"/>
                </a:solidFill>
                <a:latin typeface="Tahoma" panose="020B0604030504040204" pitchFamily="34" charset="0"/>
              </a:rPr>
              <a:t>, que proporciona una herramienta de mapeo altamente eficiente y a gran escala de la contaminación (</a:t>
            </a:r>
            <a:r>
              <a:rPr lang="es-ES" sz="1100" i="0" dirty="0">
                <a:solidFill>
                  <a:srgbClr val="E21776"/>
                </a:solidFill>
                <a:latin typeface="Tahoma" panose="020B0604030504040204" pitchFamily="34" charset="0"/>
              </a:rPr>
              <a:t>aire y acústica</a:t>
            </a:r>
            <a:r>
              <a:rPr lang="es-ES" sz="1100" i="0" dirty="0">
                <a:solidFill>
                  <a:srgbClr val="747477"/>
                </a:solidFill>
                <a:latin typeface="Tahoma" panose="020B0604030504040204" pitchFamily="34" charset="0"/>
              </a:rPr>
              <a:t>) de ciudades o entornos industriales. Sin mantenimiento, cartucho “</a:t>
            </a:r>
            <a:r>
              <a:rPr lang="es-ES" sz="1100" i="0" dirty="0" err="1">
                <a:solidFill>
                  <a:srgbClr val="747477"/>
                </a:solidFill>
                <a:latin typeface="Tahoma" panose="020B0604030504040204" pitchFamily="34" charset="0"/>
              </a:rPr>
              <a:t>plug</a:t>
            </a:r>
            <a:r>
              <a:rPr lang="es-ES" sz="1100" i="0" dirty="0">
                <a:solidFill>
                  <a:srgbClr val="747477"/>
                </a:solidFill>
                <a:latin typeface="Tahoma" panose="020B0604030504040204" pitchFamily="34" charset="0"/>
              </a:rPr>
              <a:t> &amp; </a:t>
            </a:r>
            <a:r>
              <a:rPr lang="es-ES" sz="1100" i="0" dirty="0" err="1">
                <a:solidFill>
                  <a:srgbClr val="747477"/>
                </a:solidFill>
                <a:latin typeface="Tahoma" panose="020B0604030504040204" pitchFamily="34" charset="0"/>
              </a:rPr>
              <a:t>play</a:t>
            </a:r>
            <a:r>
              <a:rPr lang="es-ES" sz="1100" i="0" dirty="0">
                <a:solidFill>
                  <a:srgbClr val="747477"/>
                </a:solidFill>
                <a:latin typeface="Tahoma" panose="020B0604030504040204" pitchFamily="34" charset="0"/>
              </a:rPr>
              <a:t>” de sensores de gases.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A345CF-24DE-ADCA-E407-8F6551DEA8E9}"/>
              </a:ext>
            </a:extLst>
          </p:cNvPr>
          <p:cNvSpPr txBox="1"/>
          <p:nvPr/>
        </p:nvSpPr>
        <p:spPr>
          <a:xfrm>
            <a:off x="1379399" y="1206471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Analizadores Calidad del Aire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8F1C68-0B83-A4F7-7FFC-90A8E70882B4}"/>
              </a:ext>
            </a:extLst>
          </p:cNvPr>
          <p:cNvSpPr txBox="1"/>
          <p:nvPr/>
        </p:nvSpPr>
        <p:spPr>
          <a:xfrm>
            <a:off x="1379399" y="2564904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Captadores de partículas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510C116-143F-3936-D661-27D434ADF0D6}"/>
              </a:ext>
            </a:extLst>
          </p:cNvPr>
          <p:cNvSpPr txBox="1"/>
          <p:nvPr/>
        </p:nvSpPr>
        <p:spPr>
          <a:xfrm>
            <a:off x="1402575" y="5867320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Equipos portátiles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EEB21D-6C90-DCDE-05EE-36F7B60721DB}"/>
              </a:ext>
            </a:extLst>
          </p:cNvPr>
          <p:cNvSpPr txBox="1"/>
          <p:nvPr/>
        </p:nvSpPr>
        <p:spPr>
          <a:xfrm>
            <a:off x="1402575" y="3426201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Sistema de medida de emisiones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A1E5398-CBB5-FB4B-8440-8A4031CD4FE2}"/>
              </a:ext>
            </a:extLst>
          </p:cNvPr>
          <p:cNvSpPr txBox="1"/>
          <p:nvPr/>
        </p:nvSpPr>
        <p:spPr>
          <a:xfrm>
            <a:off x="6155715" y="1269683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Meteorología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AC18C3-31DC-D93E-B7A6-7ABA9C573EF4}"/>
              </a:ext>
            </a:extLst>
          </p:cNvPr>
          <p:cNvSpPr txBox="1"/>
          <p:nvPr/>
        </p:nvSpPr>
        <p:spPr>
          <a:xfrm>
            <a:off x="6168592" y="2132856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Estaciones de medida de calidad del aire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ABEE462-0AFB-64DF-AC53-FEA33F7CF939}"/>
              </a:ext>
            </a:extLst>
          </p:cNvPr>
          <p:cNvSpPr txBox="1"/>
          <p:nvPr/>
        </p:nvSpPr>
        <p:spPr>
          <a:xfrm>
            <a:off x="6181736" y="3699029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Unidades móviles de calidad del aire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BA99E4D-619D-9725-A04B-FB350D012392}"/>
              </a:ext>
            </a:extLst>
          </p:cNvPr>
          <p:cNvSpPr txBox="1"/>
          <p:nvPr/>
        </p:nvSpPr>
        <p:spPr>
          <a:xfrm>
            <a:off x="6200664" y="5581108"/>
            <a:ext cx="3333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100" b="1" i="1">
                <a:solidFill>
                  <a:srgbClr val="69BE28"/>
                </a:solidFill>
                <a:latin typeface="FS Me" pitchFamily="50" charset="0"/>
              </a:defRPr>
            </a:lvl1pPr>
          </a:lstStyle>
          <a:p>
            <a:r>
              <a:rPr lang="es-ES" sz="1200" dirty="0"/>
              <a:t>Dispositivos IoT Bettair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387EEE0F-00A3-A321-9A86-829BF06697B2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35" name="Imagen 34" descr="Diagrama&#10;&#10;Descripción generada automáticamente">
              <a:extLst>
                <a:ext uri="{FF2B5EF4-FFF2-40B4-BE49-F238E27FC236}">
                  <a16:creationId xmlns:a16="http://schemas.microsoft.com/office/drawing/2014/main" id="{D8D551AF-E714-4D30-5C10-8540AE381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36" name="Imagen 35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E41B93A7-F709-896E-E9CD-2125B6BE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C5B0306F-326A-6DB1-366F-224574BF8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38" name="Imagen 37" descr="Icono&#10;&#10;Descripción generada automáticamente">
              <a:extLst>
                <a:ext uri="{FF2B5EF4-FFF2-40B4-BE49-F238E27FC236}">
                  <a16:creationId xmlns:a16="http://schemas.microsoft.com/office/drawing/2014/main" id="{7AC21F6D-054C-A057-079C-D7E39B5B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39" name="Imagen 38" descr="Icono&#10;&#10;Descripción generada automáticamente">
              <a:extLst>
                <a:ext uri="{FF2B5EF4-FFF2-40B4-BE49-F238E27FC236}">
                  <a16:creationId xmlns:a16="http://schemas.microsoft.com/office/drawing/2014/main" id="{46EBC041-6404-4CAE-C238-264EADDC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13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D645EFBD-B189-AD8F-8C7B-B4C66912FB9C}"/>
              </a:ext>
            </a:extLst>
          </p:cNvPr>
          <p:cNvGrpSpPr/>
          <p:nvPr/>
        </p:nvGrpSpPr>
        <p:grpSpPr>
          <a:xfrm>
            <a:off x="0" y="1141430"/>
            <a:ext cx="3874697" cy="3424602"/>
            <a:chOff x="51388" y="1720891"/>
            <a:chExt cx="3874697" cy="3424602"/>
          </a:xfrm>
        </p:grpSpPr>
        <p:pic>
          <p:nvPicPr>
            <p:cNvPr id="41" name="Imagen 40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CF05F5DE-B0AE-1BA1-31AF-BB6C5DF3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42" name="Imagen 41" descr="Diagrama&#10;&#10;Descripción generada automáticamente">
              <a:extLst>
                <a:ext uri="{FF2B5EF4-FFF2-40B4-BE49-F238E27FC236}">
                  <a16:creationId xmlns:a16="http://schemas.microsoft.com/office/drawing/2014/main" id="{173717C8-904E-FBD7-7CB6-F387A5A3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43" name="Imagen 42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1A69CAFF-D544-A472-5CDB-6ACACB46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BDD4DC2E-295A-5F7B-5622-42314DE3F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1640632" y="1839013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Sobre dnota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Productos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i="1" dirty="0">
                <a:solidFill>
                  <a:srgbClr val="E21776"/>
                </a:solidFill>
                <a:latin typeface="FS Me Bold" pitchFamily="1" charset="0"/>
              </a:rPr>
              <a:t>Servicios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Productos y Servicios avanzados IoT Calidad del Aire y Smart </a:t>
            </a:r>
            <a:r>
              <a:rPr lang="es-E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Cities</a:t>
            </a:r>
            <a:endParaRPr lang="es-ES" sz="2000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55727BAC-4B85-EB81-4A90-4E96F2AE6354}"/>
              </a:ext>
            </a:extLst>
          </p:cNvPr>
          <p:cNvSpPr/>
          <p:nvPr/>
        </p:nvSpPr>
        <p:spPr>
          <a:xfrm>
            <a:off x="8458949" y="602104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i="1" dirty="0">
                <a:solidFill>
                  <a:srgbClr val="E21776"/>
                </a:solidFill>
                <a:latin typeface="FS Me" pitchFamily="50" charset="0"/>
              </a:rPr>
              <a:t>Índice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58B4B69-59EB-14EC-6551-D84E71E104E2}"/>
              </a:ext>
            </a:extLst>
          </p:cNvPr>
          <p:cNvGrpSpPr/>
          <p:nvPr/>
        </p:nvGrpSpPr>
        <p:grpSpPr>
          <a:xfrm>
            <a:off x="2144688" y="1628799"/>
            <a:ext cx="720080" cy="792088"/>
            <a:chOff x="560512" y="1484784"/>
            <a:chExt cx="720080" cy="792088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6C6E600-418D-0B48-7708-12F79378562C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9AB2E9C-877C-C6AB-5154-045B92D07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0E1FD04-7022-686B-2707-717885BFCD96}"/>
              </a:ext>
            </a:extLst>
          </p:cNvPr>
          <p:cNvGrpSpPr/>
          <p:nvPr/>
        </p:nvGrpSpPr>
        <p:grpSpPr>
          <a:xfrm rot="16200000">
            <a:off x="2180692" y="4617132"/>
            <a:ext cx="720080" cy="792088"/>
            <a:chOff x="560512" y="1484784"/>
            <a:chExt cx="720080" cy="792088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FD6DAFA-BD8D-A29C-5860-FCDB03C470E9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F0DD6F4-0880-B1B6-D0CA-5A61850E0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360B90-1B3E-4838-DF46-772778C9E928}"/>
              </a:ext>
            </a:extLst>
          </p:cNvPr>
          <p:cNvGrpSpPr/>
          <p:nvPr/>
        </p:nvGrpSpPr>
        <p:grpSpPr>
          <a:xfrm rot="5400000">
            <a:off x="7185248" y="1628799"/>
            <a:ext cx="720080" cy="792088"/>
            <a:chOff x="560512" y="1484784"/>
            <a:chExt cx="720080" cy="792088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EAB2DF3F-E104-1B99-3C35-187C1DC3B47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7BA2AD0B-7350-4A2E-82C8-48FEAAE52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9C2FE8A-3FF7-8CD7-5C75-DC3A5937DEEC}"/>
              </a:ext>
            </a:extLst>
          </p:cNvPr>
          <p:cNvGrpSpPr/>
          <p:nvPr/>
        </p:nvGrpSpPr>
        <p:grpSpPr>
          <a:xfrm rot="10800000">
            <a:off x="7257256" y="4509119"/>
            <a:ext cx="720080" cy="792088"/>
            <a:chOff x="560512" y="1484784"/>
            <a:chExt cx="720080" cy="792088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85A42151-80E5-04C6-B9E3-9938B3F4F7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27FC0703-7F0E-E295-853C-872E37168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8E5D758-5F7D-284F-D73B-FF612A7E1632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46" name="Imagen 45" descr="Diagrama&#10;&#10;Descripción generada automáticamente">
              <a:extLst>
                <a:ext uri="{FF2B5EF4-FFF2-40B4-BE49-F238E27FC236}">
                  <a16:creationId xmlns:a16="http://schemas.microsoft.com/office/drawing/2014/main" id="{98EBCF1F-D662-0185-D9D1-59DEACEC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47" name="Imagen 46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85ED6D55-1A7A-1651-ADAE-67103F2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EF6392AD-3133-47BE-C95D-E4CD06FEA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49" name="Imagen 48" descr="Icono&#10;&#10;Descripción generada automáticamente">
              <a:extLst>
                <a:ext uri="{FF2B5EF4-FFF2-40B4-BE49-F238E27FC236}">
                  <a16:creationId xmlns:a16="http://schemas.microsoft.com/office/drawing/2014/main" id="{D6BDC46A-9DDA-422F-FAFC-3B605F93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50" name="Imagen 49" descr="Icono&#10;&#10;Descripción generada automáticamente">
              <a:extLst>
                <a:ext uri="{FF2B5EF4-FFF2-40B4-BE49-F238E27FC236}">
                  <a16:creationId xmlns:a16="http://schemas.microsoft.com/office/drawing/2014/main" id="{957788C2-7AA3-7D54-CF68-FE9E52E7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4 Rectángulo">
            <a:extLst>
              <a:ext uri="{FF2B5EF4-FFF2-40B4-BE49-F238E27FC236}">
                <a16:creationId xmlns:a16="http://schemas.microsoft.com/office/drawing/2014/main" id="{BBFE51D7-A92D-FD15-6FDF-B194EE135169}"/>
              </a:ext>
            </a:extLst>
          </p:cNvPr>
          <p:cNvSpPr/>
          <p:nvPr/>
        </p:nvSpPr>
        <p:spPr>
          <a:xfrm>
            <a:off x="8184719" y="524873"/>
            <a:ext cx="108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rgbClr val="E21776"/>
                </a:solidFill>
                <a:latin typeface="FS Me" pitchFamily="50" charset="0"/>
              </a:rPr>
              <a:t>servicios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F916D5-D072-8FDE-8303-3D77BCE6E4B0}"/>
              </a:ext>
            </a:extLst>
          </p:cNvPr>
          <p:cNvSpPr txBox="1"/>
          <p:nvPr/>
        </p:nvSpPr>
        <p:spPr>
          <a:xfrm>
            <a:off x="1064568" y="1412776"/>
            <a:ext cx="357372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defRPr>
            </a:lvl1pPr>
          </a:lstStyle>
          <a:p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Diseñamos desde estaciones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completas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para redes de calidad del aire, hasta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estaciones móviles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o portables.</a:t>
            </a:r>
          </a:p>
          <a:p>
            <a:endParaRPr lang="es-ES" sz="1100" dirty="0"/>
          </a:p>
          <a:p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También </a:t>
            </a: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sistemas complejos de medidas de emisiones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y sistemas de monitorización para centros de investigación.</a:t>
            </a:r>
          </a:p>
          <a:p>
            <a:br>
              <a:rPr lang="es-ES" sz="1100" dirty="0"/>
            </a:br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Redes de sensores IoT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y sistemas adaptados a condiciones climáticas extremas.</a:t>
            </a:r>
            <a:endParaRPr lang="es-ES" sz="1100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484285B-D2A1-300D-F5CE-B2583F61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029" y="3280044"/>
            <a:ext cx="1227282" cy="129091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37F3419-C1B5-AEE7-FD69-9DE2FBEA84C1}"/>
              </a:ext>
            </a:extLst>
          </p:cNvPr>
          <p:cNvSpPr txBox="1"/>
          <p:nvPr/>
        </p:nvSpPr>
        <p:spPr>
          <a:xfrm>
            <a:off x="1084888" y="3346827"/>
            <a:ext cx="35539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4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sz="1100" dirty="0">
                <a:solidFill>
                  <a:srgbClr val="E21776"/>
                </a:solidFill>
              </a:rPr>
              <a:t>Equipo técnico altamente cualificados </a:t>
            </a:r>
            <a:r>
              <a:rPr lang="es-ES" sz="1100" dirty="0"/>
              <a:t>con más de 40 años realizando el </a:t>
            </a:r>
            <a:r>
              <a:rPr lang="es-ES" sz="1100" dirty="0">
                <a:solidFill>
                  <a:srgbClr val="E21776"/>
                </a:solidFill>
              </a:rPr>
              <a:t>mantenimiento</a:t>
            </a:r>
            <a:r>
              <a:rPr lang="es-ES" sz="1100" dirty="0"/>
              <a:t> de redes de calidad del aire, sistemas de emisiones y redes meteorológicas, bajo las normas ISO 9001 y ISO 14001</a:t>
            </a:r>
          </a:p>
          <a:p>
            <a:endParaRPr lang="es-ES" sz="1100" dirty="0"/>
          </a:p>
          <a:p>
            <a:r>
              <a:rPr lang="es-ES" sz="1100" dirty="0">
                <a:solidFill>
                  <a:srgbClr val="E21776"/>
                </a:solidFill>
              </a:rPr>
              <a:t>Gestión integral de datos</a:t>
            </a:r>
            <a:r>
              <a:rPr lang="es-ES" sz="1100" dirty="0"/>
              <a:t>, desde la adquisición en las estaciones, hasta la validación y gestión de alertas a la población.</a:t>
            </a:r>
          </a:p>
          <a:p>
            <a:endParaRPr lang="es-ES" sz="1100" dirty="0"/>
          </a:p>
          <a:p>
            <a:r>
              <a:rPr lang="es-ES" sz="110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Servicio Técnico Oficial </a:t>
            </a:r>
            <a:r>
              <a:rPr lang="es-ES" sz="110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Multimarca de fabricantes de los que somos representantes </a:t>
            </a:r>
            <a:endParaRPr lang="es-ES" sz="1100" dirty="0"/>
          </a:p>
        </p:txBody>
      </p:sp>
      <p:pic>
        <p:nvPicPr>
          <p:cNvPr id="27" name="Imagen 26" descr="Texto, Icono&#10;&#10;Descripción generada automáticamente">
            <a:extLst>
              <a:ext uri="{FF2B5EF4-FFF2-40B4-BE49-F238E27FC236}">
                <a16:creationId xmlns:a16="http://schemas.microsoft.com/office/drawing/2014/main" id="{46C8D231-5BC8-266E-723B-50B6354A8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0" y="5562559"/>
            <a:ext cx="849474" cy="68974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3AF3321-DE88-7F4B-EC02-0EDEDAD5FC56}"/>
              </a:ext>
            </a:extLst>
          </p:cNvPr>
          <p:cNvSpPr txBox="1"/>
          <p:nvPr/>
        </p:nvSpPr>
        <p:spPr>
          <a:xfrm>
            <a:off x="1084888" y="5514617"/>
            <a:ext cx="348387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>
                <a:solidFill>
                  <a:srgbClr val="E21776"/>
                </a:solidFill>
              </a:rPr>
              <a:t>Laboratorio de Calibración </a:t>
            </a:r>
            <a:r>
              <a:rPr lang="es-ES" dirty="0"/>
              <a:t>está acreditado por ENAC según la Norma UNE-EN ISO/IEC 17025 para la realización de calibraciones en las </a:t>
            </a:r>
            <a:r>
              <a:rPr lang="es-ES" dirty="0">
                <a:solidFill>
                  <a:srgbClr val="E21776"/>
                </a:solidFill>
              </a:rPr>
              <a:t>áreas química </a:t>
            </a:r>
            <a:r>
              <a:rPr lang="es-ES" dirty="0"/>
              <a:t>(concentración de gases) y de </a:t>
            </a:r>
            <a:r>
              <a:rPr lang="es-ES" dirty="0">
                <a:solidFill>
                  <a:srgbClr val="E21776"/>
                </a:solidFill>
              </a:rPr>
              <a:t>caudal</a:t>
            </a:r>
            <a:r>
              <a:rPr lang="es-ES" dirty="0"/>
              <a:t> (caudal de gases)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B4CFA4C-93C8-7A00-2FF6-D61D3C71D225}"/>
              </a:ext>
            </a:extLst>
          </p:cNvPr>
          <p:cNvSpPr txBox="1"/>
          <p:nvPr/>
        </p:nvSpPr>
        <p:spPr>
          <a:xfrm>
            <a:off x="5817096" y="1380809"/>
            <a:ext cx="38164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0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dirty="0">
                <a:solidFill>
                  <a:srgbClr val="E21776"/>
                </a:solidFill>
              </a:rPr>
              <a:t>Software</a:t>
            </a:r>
            <a:r>
              <a:rPr lang="es-ES" dirty="0"/>
              <a:t> de código abierto para validación de datos y gestión de mantenimientos de redes de calidad del aire </a:t>
            </a:r>
          </a:p>
          <a:p>
            <a:endParaRPr lang="es-ES" i="0" dirty="0">
              <a:solidFill>
                <a:srgbClr val="747477"/>
              </a:solidFill>
              <a:effectLst/>
              <a:latin typeface="var(--h4_typography-font-family)"/>
            </a:endParaRPr>
          </a:p>
          <a:p>
            <a:r>
              <a:rPr lang="es-ES" dirty="0"/>
              <a:t>Licencia de </a:t>
            </a:r>
            <a:r>
              <a:rPr lang="es-ES" dirty="0">
                <a:solidFill>
                  <a:srgbClr val="E21776"/>
                </a:solidFill>
              </a:rPr>
              <a:t>código abierto </a:t>
            </a:r>
            <a:r>
              <a:rPr lang="es-ES" dirty="0"/>
              <a:t>que permite su modificación y uso con duración ilimitada</a:t>
            </a:r>
          </a:p>
          <a:p>
            <a:endParaRPr lang="es-ES" dirty="0"/>
          </a:p>
          <a:p>
            <a:r>
              <a:rPr lang="es-ES" dirty="0"/>
              <a:t>Planificación y registro del  mantenimiento preventivo y correctivo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4EE8B6F1-D8A0-3217-725F-FE4B36373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4630" y="3353658"/>
            <a:ext cx="1070554" cy="112606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FA8D7B36-A952-27C3-625B-4132CA018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92" y="1527631"/>
            <a:ext cx="1052684" cy="1107267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84B7F9C7-18EC-008E-2A6D-B1DF88241996}"/>
              </a:ext>
            </a:extLst>
          </p:cNvPr>
          <p:cNvSpPr txBox="1"/>
          <p:nvPr/>
        </p:nvSpPr>
        <p:spPr>
          <a:xfrm>
            <a:off x="5817096" y="3360762"/>
            <a:ext cx="381642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just">
              <a:buClr>
                <a:srgbClr val="E21776"/>
              </a:buClr>
              <a:defRPr sz="1100" b="1" i="0">
                <a:solidFill>
                  <a:srgbClr val="747477"/>
                </a:solidFill>
                <a:effectLst/>
                <a:latin typeface="Tahoma" panose="020B0604030504040204" pitchFamily="34" charset="0"/>
              </a:defRPr>
            </a:lvl1pPr>
          </a:lstStyle>
          <a:p>
            <a:r>
              <a:rPr lang="es-ES" b="0" dirty="0">
                <a:solidFill>
                  <a:srgbClr val="E21776"/>
                </a:solidFill>
              </a:rPr>
              <a:t>Campañas</a:t>
            </a:r>
            <a:r>
              <a:rPr lang="es-ES" b="0" dirty="0"/>
              <a:t> de medición con unidades móviles equipadas con analizadores automáticos homologados según los estándares de la UE para la monitorización automática de la calidad del aire </a:t>
            </a:r>
            <a:r>
              <a:rPr lang="es-ES" b="0" dirty="0">
                <a:solidFill>
                  <a:srgbClr val="E21776"/>
                </a:solidFill>
              </a:rPr>
              <a:t>(CO, SO2, </a:t>
            </a:r>
            <a:r>
              <a:rPr lang="es-ES" b="0" dirty="0" err="1">
                <a:solidFill>
                  <a:srgbClr val="E21776"/>
                </a:solidFill>
              </a:rPr>
              <a:t>NOx</a:t>
            </a:r>
            <a:r>
              <a:rPr lang="es-ES" b="0" dirty="0">
                <a:solidFill>
                  <a:srgbClr val="E21776"/>
                </a:solidFill>
              </a:rPr>
              <a:t>, O3, PM10, PM2,5, BTX e HC), meteorología y ruido.</a:t>
            </a:r>
          </a:p>
          <a:p>
            <a:endParaRPr lang="es-ES" b="0" dirty="0"/>
          </a:p>
          <a:p>
            <a:r>
              <a:rPr lang="es-ES" b="0" dirty="0"/>
              <a:t>Asesoramiento en la </a:t>
            </a:r>
            <a:r>
              <a:rPr lang="es-ES" b="0" dirty="0">
                <a:solidFill>
                  <a:srgbClr val="E21776"/>
                </a:solidFill>
              </a:rPr>
              <a:t>elección de la ubicación</a:t>
            </a:r>
            <a:r>
              <a:rPr lang="es-ES" b="0" dirty="0"/>
              <a:t>, instalación y conexión eléctrica, análisis y validación de los datos y elaboración del informe final.</a:t>
            </a:r>
          </a:p>
          <a:p>
            <a:endParaRPr lang="es-ES" b="0" dirty="0"/>
          </a:p>
          <a:p>
            <a:r>
              <a:rPr lang="es-ES" b="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Alquiler de equipos</a:t>
            </a:r>
            <a:r>
              <a:rPr lang="es-ES" b="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tales como, analizadores de gases de calidad del aire, </a:t>
            </a:r>
            <a:r>
              <a:rPr lang="es-ES" b="0" i="0" dirty="0" err="1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Thermo</a:t>
            </a:r>
            <a:r>
              <a:rPr lang="es-ES" b="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s-ES" b="0" i="0" dirty="0" err="1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Scientific</a:t>
            </a:r>
            <a:r>
              <a:rPr lang="es-ES" b="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para medida de O3, </a:t>
            </a:r>
            <a:r>
              <a:rPr lang="es-ES" b="0" i="0" dirty="0" err="1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NOx</a:t>
            </a:r>
            <a:r>
              <a:rPr lang="es-ES" b="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, CO2 o SO2, así como captadores de partículas de bajo volumen.</a:t>
            </a:r>
          </a:p>
          <a:p>
            <a:endParaRPr lang="es-ES" b="0" dirty="0"/>
          </a:p>
          <a:p>
            <a:r>
              <a:rPr lang="es-ES" b="0" i="0" dirty="0">
                <a:solidFill>
                  <a:srgbClr val="E21776"/>
                </a:solidFill>
                <a:effectLst/>
                <a:latin typeface="Tahoma" panose="020B0604030504040204" pitchFamily="34" charset="0"/>
              </a:rPr>
              <a:t>Formación</a:t>
            </a:r>
            <a:r>
              <a:rPr lang="es-ES" b="0" i="0" dirty="0">
                <a:solidFill>
                  <a:srgbClr val="747477"/>
                </a:solidFill>
                <a:effectLst/>
                <a:latin typeface="Tahoma" panose="020B0604030504040204" pitchFamily="34" charset="0"/>
              </a:rPr>
              <a:t> de nuestros analizadores de gases y partículas. Cursos genéricos sobre la medida de la calidad del aire, emisiones, meteorología. Formación software de gestión de la calidad del aire, AIRE 2.0</a:t>
            </a:r>
            <a:endParaRPr lang="es-ES" b="0" dirty="0"/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B6CF6CE4-560F-780F-5F34-628E460F8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0952" y="5085184"/>
            <a:ext cx="1423573" cy="1497388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2B078C4C-7887-B387-EFB6-FDE7EA1A8B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56" y="1628800"/>
            <a:ext cx="716201" cy="7162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6C8A6F-E83F-9785-574E-DE8AA94FEF46}"/>
              </a:ext>
            </a:extLst>
          </p:cNvPr>
          <p:cNvSpPr txBox="1"/>
          <p:nvPr/>
        </p:nvSpPr>
        <p:spPr>
          <a:xfrm>
            <a:off x="1064568" y="1151166"/>
            <a:ext cx="25448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Proyectos “llave en mano”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C2B269-A1C9-D132-B331-4B1FF1B1DF55}"/>
              </a:ext>
            </a:extLst>
          </p:cNvPr>
          <p:cNvSpPr txBox="1"/>
          <p:nvPr/>
        </p:nvSpPr>
        <p:spPr>
          <a:xfrm>
            <a:off x="1075388" y="3068960"/>
            <a:ext cx="30855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Mantenimiento avanzado y gestión de redes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FB6EDB-712C-4EFD-3DD1-C1AA4B928611}"/>
              </a:ext>
            </a:extLst>
          </p:cNvPr>
          <p:cNvSpPr txBox="1"/>
          <p:nvPr/>
        </p:nvSpPr>
        <p:spPr>
          <a:xfrm>
            <a:off x="5817096" y="1119199"/>
            <a:ext cx="39214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Software de gestión y mantenimiento de redes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EDB405-F974-0D79-2D9E-5205A4D02335}"/>
              </a:ext>
            </a:extLst>
          </p:cNvPr>
          <p:cNvSpPr txBox="1"/>
          <p:nvPr/>
        </p:nvSpPr>
        <p:spPr>
          <a:xfrm>
            <a:off x="5805184" y="3117167"/>
            <a:ext cx="39214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69BE28"/>
                </a:solidFill>
                <a:latin typeface="FS Me" pitchFamily="50" charset="0"/>
              </a:rPr>
              <a:t>Campañas de medida, alquiler de equipos y Formación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FA85266-8A35-6E98-BA8C-4BEE58B6B483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15" name="Imagen 14" descr="Diagrama&#10;&#10;Descripción generada automáticamente">
              <a:extLst>
                <a:ext uri="{FF2B5EF4-FFF2-40B4-BE49-F238E27FC236}">
                  <a16:creationId xmlns:a16="http://schemas.microsoft.com/office/drawing/2014/main" id="{E7183819-160D-7D98-A39E-5EFC29E90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16" name="Imagen 15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76704DC0-79BC-3616-2664-08022FFA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3DEA4F3A-29F8-0A24-C758-2CDD048B4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18" name="Imagen 17" descr="Icono&#10;&#10;Descripción generada automáticamente">
              <a:extLst>
                <a:ext uri="{FF2B5EF4-FFF2-40B4-BE49-F238E27FC236}">
                  <a16:creationId xmlns:a16="http://schemas.microsoft.com/office/drawing/2014/main" id="{F6D3391E-677C-18E5-5AD5-658FCAEF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77DD904D-330E-78FD-6D5F-C48EE6DB8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15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D645EFBD-B189-AD8F-8C7B-B4C66912FB9C}"/>
              </a:ext>
            </a:extLst>
          </p:cNvPr>
          <p:cNvGrpSpPr/>
          <p:nvPr/>
        </p:nvGrpSpPr>
        <p:grpSpPr>
          <a:xfrm>
            <a:off x="0" y="1141430"/>
            <a:ext cx="3874697" cy="3424602"/>
            <a:chOff x="51388" y="1720891"/>
            <a:chExt cx="3874697" cy="3424602"/>
          </a:xfrm>
        </p:grpSpPr>
        <p:pic>
          <p:nvPicPr>
            <p:cNvPr id="41" name="Imagen 40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CF05F5DE-B0AE-1BA1-31AF-BB6C5DF3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4" y="1769112"/>
              <a:ext cx="3376381" cy="3376381"/>
            </a:xfrm>
            <a:prstGeom prst="rect">
              <a:avLst/>
            </a:prstGeom>
          </p:spPr>
        </p:pic>
        <p:pic>
          <p:nvPicPr>
            <p:cNvPr id="42" name="Imagen 41" descr="Diagrama&#10;&#10;Descripción generada automáticamente">
              <a:extLst>
                <a:ext uri="{FF2B5EF4-FFF2-40B4-BE49-F238E27FC236}">
                  <a16:creationId xmlns:a16="http://schemas.microsoft.com/office/drawing/2014/main" id="{173717C8-904E-FBD7-7CB6-F387A5A3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88" y="3089641"/>
              <a:ext cx="1828800" cy="1925320"/>
            </a:xfrm>
            <a:prstGeom prst="rect">
              <a:avLst/>
            </a:prstGeom>
          </p:spPr>
        </p:pic>
        <p:pic>
          <p:nvPicPr>
            <p:cNvPr id="43" name="Imagen 42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1A69CAFF-D544-A472-5CDB-6ACACB46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" y="1720891"/>
              <a:ext cx="2348740" cy="2472702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BDD4DC2E-295A-5F7B-5622-42314DE3F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2490327" y="1802260"/>
              <a:ext cx="887321" cy="1044848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1640632" y="1839013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 Sobre dnota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Productos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S Me" pitchFamily="50" charset="0"/>
              </a:rPr>
              <a:t>Servicios Monitorización Calidad del Aire Equipos Certificados</a:t>
            </a:r>
          </a:p>
          <a:p>
            <a:pPr marL="1257300" lvl="2" indent="-342900">
              <a:buFont typeface="+mj-lt"/>
              <a:buAutoNum type="arabicPeriod"/>
            </a:pPr>
            <a:endParaRPr lang="es-E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FS Me" pitchFamily="50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000" i="1" dirty="0">
                <a:solidFill>
                  <a:srgbClr val="E21776"/>
                </a:solidFill>
                <a:latin typeface="FS Me Bold" pitchFamily="1" charset="0"/>
              </a:rPr>
              <a:t>Productos y Servicios avanzados IoT Calidad del Aire y Smart </a:t>
            </a:r>
            <a:r>
              <a:rPr lang="es-ES" sz="2000" i="1" dirty="0" err="1">
                <a:solidFill>
                  <a:srgbClr val="E21776"/>
                </a:solidFill>
                <a:latin typeface="FS Me Bold" pitchFamily="1" charset="0"/>
              </a:rPr>
              <a:t>Cities</a:t>
            </a:r>
            <a:endParaRPr lang="es-ES" sz="2000" i="1" dirty="0">
              <a:solidFill>
                <a:srgbClr val="E21776"/>
              </a:solidFill>
              <a:latin typeface="FS Me Bold" pitchFamily="1" charset="0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55727BAC-4B85-EB81-4A90-4E96F2AE6354}"/>
              </a:ext>
            </a:extLst>
          </p:cNvPr>
          <p:cNvSpPr/>
          <p:nvPr/>
        </p:nvSpPr>
        <p:spPr>
          <a:xfrm>
            <a:off x="8458949" y="602104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i="1" dirty="0">
                <a:solidFill>
                  <a:srgbClr val="E21776"/>
                </a:solidFill>
                <a:latin typeface="FS Me" pitchFamily="50" charset="0"/>
              </a:rPr>
              <a:t>Índice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58B4B69-59EB-14EC-6551-D84E71E104E2}"/>
              </a:ext>
            </a:extLst>
          </p:cNvPr>
          <p:cNvGrpSpPr/>
          <p:nvPr/>
        </p:nvGrpSpPr>
        <p:grpSpPr>
          <a:xfrm>
            <a:off x="2144688" y="1628799"/>
            <a:ext cx="720080" cy="792088"/>
            <a:chOff x="560512" y="1484784"/>
            <a:chExt cx="720080" cy="792088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6C6E600-418D-0B48-7708-12F79378562C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9AB2E9C-877C-C6AB-5154-045B92D07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0E1FD04-7022-686B-2707-717885BFCD96}"/>
              </a:ext>
            </a:extLst>
          </p:cNvPr>
          <p:cNvGrpSpPr/>
          <p:nvPr/>
        </p:nvGrpSpPr>
        <p:grpSpPr>
          <a:xfrm rot="16200000">
            <a:off x="2180692" y="4617132"/>
            <a:ext cx="720080" cy="792088"/>
            <a:chOff x="560512" y="1484784"/>
            <a:chExt cx="720080" cy="792088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FD6DAFA-BD8D-A29C-5860-FCDB03C470E9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F0DD6F4-0880-B1B6-D0CA-5A61850E0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360B90-1B3E-4838-DF46-772778C9E928}"/>
              </a:ext>
            </a:extLst>
          </p:cNvPr>
          <p:cNvGrpSpPr/>
          <p:nvPr/>
        </p:nvGrpSpPr>
        <p:grpSpPr>
          <a:xfrm rot="5400000">
            <a:off x="7185248" y="1628799"/>
            <a:ext cx="720080" cy="792088"/>
            <a:chOff x="560512" y="1484784"/>
            <a:chExt cx="720080" cy="792088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EAB2DF3F-E104-1B99-3C35-187C1DC3B47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7BA2AD0B-7350-4A2E-82C8-48FEAAE52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9C2FE8A-3FF7-8CD7-5C75-DC3A5937DEEC}"/>
              </a:ext>
            </a:extLst>
          </p:cNvPr>
          <p:cNvGrpSpPr/>
          <p:nvPr/>
        </p:nvGrpSpPr>
        <p:grpSpPr>
          <a:xfrm rot="10800000">
            <a:off x="7257256" y="4509119"/>
            <a:ext cx="720080" cy="792088"/>
            <a:chOff x="560512" y="1484784"/>
            <a:chExt cx="720080" cy="792088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85A42151-80E5-04C6-B9E3-9938B3F4F7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512" y="1484784"/>
              <a:ext cx="0" cy="792088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27FC0703-7F0E-E295-853C-872E37168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12" y="1484784"/>
              <a:ext cx="720080" cy="0"/>
            </a:xfrm>
            <a:prstGeom prst="line">
              <a:avLst/>
            </a:prstGeom>
            <a:ln>
              <a:solidFill>
                <a:srgbClr val="E217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8E5D758-5F7D-284F-D73B-FF612A7E1632}"/>
              </a:ext>
            </a:extLst>
          </p:cNvPr>
          <p:cNvGrpSpPr/>
          <p:nvPr/>
        </p:nvGrpSpPr>
        <p:grpSpPr>
          <a:xfrm>
            <a:off x="6537176" y="300449"/>
            <a:ext cx="1220443" cy="603309"/>
            <a:chOff x="4151117" y="453290"/>
            <a:chExt cx="1220443" cy="603309"/>
          </a:xfrm>
        </p:grpSpPr>
        <p:pic>
          <p:nvPicPr>
            <p:cNvPr id="46" name="Imagen 45" descr="Diagrama&#10;&#10;Descripción generada automáticamente">
              <a:extLst>
                <a:ext uri="{FF2B5EF4-FFF2-40B4-BE49-F238E27FC236}">
                  <a16:creationId xmlns:a16="http://schemas.microsoft.com/office/drawing/2014/main" id="{98EBCF1F-D662-0185-D9D1-59DEACEC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17" y="561173"/>
              <a:ext cx="446204" cy="469754"/>
            </a:xfrm>
            <a:prstGeom prst="rect">
              <a:avLst/>
            </a:prstGeom>
          </p:spPr>
        </p:pic>
        <p:pic>
          <p:nvPicPr>
            <p:cNvPr id="47" name="Imagen 46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85ED6D55-1A7A-1651-ADAE-67103F2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38" y="453290"/>
              <a:ext cx="573064" cy="603309"/>
            </a:xfrm>
            <a:prstGeom prst="rect">
              <a:avLst/>
            </a:prstGeom>
          </p:spPr>
        </p:pic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EF6392AD-3133-47BE-C95D-E4CD06FEA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889" t="21785" r="40705" b="21787"/>
            <a:stretch/>
          </p:blipFill>
          <p:spPr>
            <a:xfrm>
              <a:off x="5108411" y="754944"/>
              <a:ext cx="216495" cy="254930"/>
            </a:xfrm>
            <a:prstGeom prst="rect">
              <a:avLst/>
            </a:prstGeom>
          </p:spPr>
        </p:pic>
        <p:pic>
          <p:nvPicPr>
            <p:cNvPr id="49" name="Imagen 48" descr="Icono&#10;&#10;Descripción generada automáticamente">
              <a:extLst>
                <a:ext uri="{FF2B5EF4-FFF2-40B4-BE49-F238E27FC236}">
                  <a16:creationId xmlns:a16="http://schemas.microsoft.com/office/drawing/2014/main" id="{D6BDC46A-9DDA-422F-FAFC-3B605F93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99" y="613768"/>
              <a:ext cx="182261" cy="182261"/>
            </a:xfrm>
            <a:prstGeom prst="rect">
              <a:avLst/>
            </a:prstGeom>
          </p:spPr>
        </p:pic>
        <p:pic>
          <p:nvPicPr>
            <p:cNvPr id="50" name="Imagen 49" descr="Icono&#10;&#10;Descripción generada automáticamente">
              <a:extLst>
                <a:ext uri="{FF2B5EF4-FFF2-40B4-BE49-F238E27FC236}">
                  <a16:creationId xmlns:a16="http://schemas.microsoft.com/office/drawing/2014/main" id="{957788C2-7AA3-7D54-CF68-FE9E52E7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42" y="613768"/>
              <a:ext cx="161719" cy="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23493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17DE92D5120E4E9F1C6393DDB6D2D9" ma:contentTypeVersion="18" ma:contentTypeDescription="Crear nuevo documento." ma:contentTypeScope="" ma:versionID="1e96e650e3b532173e148ed5ea7abe65">
  <xsd:schema xmlns:xsd="http://www.w3.org/2001/XMLSchema" xmlns:xs="http://www.w3.org/2001/XMLSchema" xmlns:p="http://schemas.microsoft.com/office/2006/metadata/properties" xmlns:ns2="59f196ba-9ad1-4624-a777-be68e83c042b" xmlns:ns3="d82b3fd1-8f96-4d72-bbab-46ea67666fff" targetNamespace="http://schemas.microsoft.com/office/2006/metadata/properties" ma:root="true" ma:fieldsID="57da7bcd009ed6c1b61ac59e28d06e21" ns2:_="" ns3:_="">
    <xsd:import namespace="59f196ba-9ad1-4624-a777-be68e83c042b"/>
    <xsd:import namespace="d82b3fd1-8f96-4d72-bbab-46ea67666f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196ba-9ad1-4624-a777-be68e83c0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662492a1-5a4d-46b8-9a2e-eb1b9b2eab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b3fd1-8f96-4d72-bbab-46ea67666f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84639d2-2765-4740-ace6-9989b0a8878f}" ma:internalName="TaxCatchAll" ma:showField="CatchAllData" ma:web="d82b3fd1-8f96-4d72-bbab-46ea67666f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f196ba-9ad1-4624-a777-be68e83c042b">
      <Terms xmlns="http://schemas.microsoft.com/office/infopath/2007/PartnerControls"/>
    </lcf76f155ced4ddcb4097134ff3c332f>
    <TaxCatchAll xmlns="d82b3fd1-8f96-4d72-bbab-46ea67666fff" xsi:nil="true"/>
  </documentManagement>
</p:properties>
</file>

<file path=customXml/itemProps1.xml><?xml version="1.0" encoding="utf-8"?>
<ds:datastoreItem xmlns:ds="http://schemas.openxmlformats.org/officeDocument/2006/customXml" ds:itemID="{74C02620-EF94-4D08-AE3B-E4FD3838D2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91A42-3130-44ED-9AD2-DCF442415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f196ba-9ad1-4624-a777-be68e83c042b"/>
    <ds:schemaRef ds:uri="d82b3fd1-8f96-4d72-bbab-46ea67666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794605-343D-46E4-A4B7-D7086AFA5C58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59f196ba-9ad1-4624-a777-be68e83c042b"/>
    <ds:schemaRef ds:uri="http://schemas.openxmlformats.org/package/2006/metadata/core-properties"/>
    <ds:schemaRef ds:uri="d82b3fd1-8f96-4d72-bbab-46ea67666ff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2004:Plantillas:Presentaciones:Diseños:Tubo</Template>
  <TotalTime>18073</TotalTime>
  <Words>2045</Words>
  <Application>Microsoft Macintosh PowerPoint</Application>
  <PresentationFormat>A4 (210 x 297 mm)</PresentationFormat>
  <Paragraphs>183</Paragraphs>
  <Slides>13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FS Me</vt:lpstr>
      <vt:lpstr>FS Me Bold</vt:lpstr>
      <vt:lpstr>Tahoma</vt:lpstr>
      <vt:lpstr>var(--h4_typography-font-family)</vt:lpstr>
      <vt:lpstr>Diseño predeterminado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Grupo Ferrovial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Sistemas de Información</dc:creator>
  <cp:lastModifiedBy>Óscar Navarro</cp:lastModifiedBy>
  <cp:revision>936</cp:revision>
  <cp:lastPrinted>2022-11-02T17:02:03Z</cp:lastPrinted>
  <dcterms:created xsi:type="dcterms:W3CDTF">2009-10-07T17:24:55Z</dcterms:created>
  <dcterms:modified xsi:type="dcterms:W3CDTF">2023-04-26T08:02:24Z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0x0101004A17DE92D5120E4E9F1C6393DDB6D2D9</vt:lpwstr>
  </property>
  <property fmtid="{D5CDD505-2E9C-101B-9397-08002B2CF9AE}" pid="3" name="MediaServiceImageTags">
    <vt:lpwstr/>
  </property>
</Properties>
</file>